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Brice BoldCondensed" charset="1" panose="00000000000000000000"/>
      <p:regular r:id="rId18"/>
    </p:embeddedFont>
    <p:embeddedFont>
      <p:font typeface="Alegreya Italics" charset="1" panose="00000500000000000000"/>
      <p:regular r:id="rId19"/>
    </p:embeddedFont>
    <p:embeddedFont>
      <p:font typeface="Alegreya Bold" charset="1" panose="00000800000000000000"/>
      <p:regular r:id="rId20"/>
    </p:embeddedFont>
    <p:embeddedFont>
      <p:font typeface="Alegreya" charset="1" panose="00000500000000000000"/>
      <p:regular r:id="rId21"/>
    </p:embeddedFont>
    <p:embeddedFont>
      <p:font typeface="Alegreya Medium" charset="1" panose="000006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wvlegislature.gov/index.cfm" TargetMode="External" Type="http://schemas.openxmlformats.org/officeDocument/2006/relationships/hyperlink"/><Relationship Id="rId3" Target="https://home.wvlegislature.gov/page-program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361870" y="2671487"/>
            <a:ext cx="14601104" cy="227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522"/>
              </a:lnSpc>
              <a:spcBef>
                <a:spcPct val="0"/>
              </a:spcBef>
            </a:pPr>
            <a:r>
              <a:rPr lang="en-US" sz="13230">
                <a:solidFill>
                  <a:srgbClr val="022853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THE WEST VIRGINIA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02891" y="5935111"/>
            <a:ext cx="13360082" cy="1045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00"/>
              </a:lnSpc>
              <a:spcBef>
                <a:spcPct val="0"/>
              </a:spcBef>
            </a:pPr>
            <a:r>
              <a:rPr lang="en-US" sz="6072" i="true" spc="1050">
                <a:solidFill>
                  <a:srgbClr val="000000"/>
                </a:solidFill>
                <a:latin typeface="Alegreya Italics"/>
                <a:ea typeface="Alegreya Italics"/>
                <a:cs typeface="Alegreya Italics"/>
                <a:sym typeface="Alegreya Italics"/>
              </a:rPr>
              <a:t>How Laws Are Made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40499" y="3941843"/>
            <a:ext cx="14722474" cy="2673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88"/>
              </a:lnSpc>
            </a:pPr>
            <a:r>
              <a:rPr lang="en-US" sz="15634" spc="672">
                <a:solidFill>
                  <a:srgbClr val="000000"/>
                </a:solidFill>
                <a:latin typeface="Brice BoldCondensed"/>
                <a:ea typeface="Brice BoldCondensed"/>
                <a:cs typeface="Brice BoldCondensed"/>
                <a:sym typeface="Brice BoldCondensed"/>
              </a:rPr>
              <a:t>LEGISLATURE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220904" y="2523285"/>
            <a:ext cx="411206" cy="1566500"/>
          </a:xfrm>
          <a:custGeom>
            <a:avLst/>
            <a:gdLst/>
            <a:ahLst/>
            <a:cxnLst/>
            <a:rect r="r" b="b" t="t" l="l"/>
            <a:pathLst>
              <a:path h="1566500" w="411206">
                <a:moveTo>
                  <a:pt x="0" y="0"/>
                </a:moveTo>
                <a:lnTo>
                  <a:pt x="411206" y="0"/>
                </a:lnTo>
                <a:lnTo>
                  <a:pt x="411206" y="1566500"/>
                </a:lnTo>
                <a:lnTo>
                  <a:pt x="0" y="156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3243106"/>
            <a:ext cx="2816233" cy="5085749"/>
          </a:xfrm>
          <a:custGeom>
            <a:avLst/>
            <a:gdLst/>
            <a:ahLst/>
            <a:cxnLst/>
            <a:rect r="r" b="b" t="t" l="l"/>
            <a:pathLst>
              <a:path h="5085749" w="2816233">
                <a:moveTo>
                  <a:pt x="0" y="0"/>
                </a:moveTo>
                <a:lnTo>
                  <a:pt x="2816233" y="0"/>
                </a:lnTo>
                <a:lnTo>
                  <a:pt x="2816233" y="5085749"/>
                </a:lnTo>
                <a:lnTo>
                  <a:pt x="0" y="5085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937781" y="5426070"/>
            <a:ext cx="998072" cy="990673"/>
          </a:xfrm>
          <a:custGeom>
            <a:avLst/>
            <a:gdLst/>
            <a:ahLst/>
            <a:cxnLst/>
            <a:rect r="r" b="b" t="t" l="l"/>
            <a:pathLst>
              <a:path h="990673" w="998072">
                <a:moveTo>
                  <a:pt x="0" y="0"/>
                </a:moveTo>
                <a:lnTo>
                  <a:pt x="998072" y="0"/>
                </a:lnTo>
                <a:lnTo>
                  <a:pt x="998072" y="990673"/>
                </a:lnTo>
                <a:lnTo>
                  <a:pt x="0" y="990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6065" y="6371414"/>
            <a:ext cx="1452333" cy="1491484"/>
          </a:xfrm>
          <a:custGeom>
            <a:avLst/>
            <a:gdLst/>
            <a:ahLst/>
            <a:cxnLst/>
            <a:rect r="r" b="b" t="t" l="l"/>
            <a:pathLst>
              <a:path h="1491484" w="1452333">
                <a:moveTo>
                  <a:pt x="0" y="0"/>
                </a:moveTo>
                <a:lnTo>
                  <a:pt x="1452333" y="0"/>
                </a:lnTo>
                <a:lnTo>
                  <a:pt x="1452333" y="1491484"/>
                </a:lnTo>
                <a:lnTo>
                  <a:pt x="0" y="1491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31688" y="7766816"/>
            <a:ext cx="1452333" cy="1491484"/>
          </a:xfrm>
          <a:custGeom>
            <a:avLst/>
            <a:gdLst/>
            <a:ahLst/>
            <a:cxnLst/>
            <a:rect r="r" b="b" t="t" l="l"/>
            <a:pathLst>
              <a:path h="1491484" w="1452333">
                <a:moveTo>
                  <a:pt x="0" y="0"/>
                </a:moveTo>
                <a:lnTo>
                  <a:pt x="1452332" y="0"/>
                </a:lnTo>
                <a:lnTo>
                  <a:pt x="1452332" y="1491484"/>
                </a:lnTo>
                <a:lnTo>
                  <a:pt x="0" y="1491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064426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985795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If it passes out of one chamber, it moves to the other.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344825" y="6304739"/>
            <a:ext cx="608581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process starts over and it where it is sent to a committee. The committee will discuss and vote on the bill.</a:t>
            </a:r>
          </a:p>
        </p:txBody>
      </p:sp>
      <p:sp>
        <p:nvSpPr>
          <p:cNvPr name="AutoShape 8" id="8"/>
          <p:cNvSpPr/>
          <p:nvPr/>
        </p:nvSpPr>
        <p:spPr>
          <a:xfrm>
            <a:off x="2703438" y="7789771"/>
            <a:ext cx="1111232" cy="823804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760808" y="3587269"/>
            <a:ext cx="3253845" cy="2468855"/>
          </a:xfrm>
          <a:custGeom>
            <a:avLst/>
            <a:gdLst/>
            <a:ahLst/>
            <a:cxnLst/>
            <a:rect r="r" b="b" t="t" l="l"/>
            <a:pathLst>
              <a:path h="2468855" w="3253845">
                <a:moveTo>
                  <a:pt x="0" y="0"/>
                </a:moveTo>
                <a:lnTo>
                  <a:pt x="3253845" y="0"/>
                </a:lnTo>
                <a:lnTo>
                  <a:pt x="3253845" y="2468855"/>
                </a:lnTo>
                <a:lnTo>
                  <a:pt x="0" y="2468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958556" y="6371414"/>
            <a:ext cx="3615964" cy="3371886"/>
          </a:xfrm>
          <a:custGeom>
            <a:avLst/>
            <a:gdLst/>
            <a:ahLst/>
            <a:cxnLst/>
            <a:rect r="r" b="b" t="t" l="l"/>
            <a:pathLst>
              <a:path h="3371886" w="3615964">
                <a:moveTo>
                  <a:pt x="0" y="0"/>
                </a:moveTo>
                <a:lnTo>
                  <a:pt x="3615964" y="0"/>
                </a:lnTo>
                <a:lnTo>
                  <a:pt x="3615964" y="3371886"/>
                </a:lnTo>
                <a:lnTo>
                  <a:pt x="0" y="3371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3355607" y="4165283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entire chamber hears is presented the bill.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084426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405513">
            <a:off x="827397" y="3921433"/>
            <a:ext cx="4136406" cy="2000987"/>
          </a:xfrm>
          <a:custGeom>
            <a:avLst/>
            <a:gdLst/>
            <a:ahLst/>
            <a:cxnLst/>
            <a:rect r="r" b="b" t="t" l="l"/>
            <a:pathLst>
              <a:path h="2000987" w="4136406">
                <a:moveTo>
                  <a:pt x="0" y="0"/>
                </a:moveTo>
                <a:lnTo>
                  <a:pt x="4136406" y="0"/>
                </a:lnTo>
                <a:lnTo>
                  <a:pt x="4136406" y="2000987"/>
                </a:lnTo>
                <a:lnTo>
                  <a:pt x="0" y="200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82112" y="7708582"/>
            <a:ext cx="1770301" cy="1770301"/>
          </a:xfrm>
          <a:custGeom>
            <a:avLst/>
            <a:gdLst/>
            <a:ahLst/>
            <a:cxnLst/>
            <a:rect r="r" b="b" t="t" l="l"/>
            <a:pathLst>
              <a:path h="1770301" w="1770301">
                <a:moveTo>
                  <a:pt x="0" y="0"/>
                </a:moveTo>
                <a:lnTo>
                  <a:pt x="1770301" y="0"/>
                </a:lnTo>
                <a:lnTo>
                  <a:pt x="1770301" y="1770301"/>
                </a:lnTo>
                <a:lnTo>
                  <a:pt x="0" y="1770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38001" y="7708582"/>
            <a:ext cx="1886949" cy="1770301"/>
          </a:xfrm>
          <a:custGeom>
            <a:avLst/>
            <a:gdLst/>
            <a:ahLst/>
            <a:cxnLst/>
            <a:rect r="r" b="b" t="t" l="l"/>
            <a:pathLst>
              <a:path h="1770301" w="1886949">
                <a:moveTo>
                  <a:pt x="0" y="0"/>
                </a:moveTo>
                <a:lnTo>
                  <a:pt x="1886949" y="0"/>
                </a:lnTo>
                <a:lnTo>
                  <a:pt x="1886949" y="1770301"/>
                </a:lnTo>
                <a:lnTo>
                  <a:pt x="0" y="17703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96356" y="3904297"/>
            <a:ext cx="5971513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 third time. the bill is up for vote, the chamber votes to send the bill to complete action or send a changed bill back for the other chamber to complete action.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25131" y="3712036"/>
            <a:ext cx="3842661" cy="3323902"/>
          </a:xfrm>
          <a:custGeom>
            <a:avLst/>
            <a:gdLst/>
            <a:ahLst/>
            <a:cxnLst/>
            <a:rect r="r" b="b" t="t" l="l"/>
            <a:pathLst>
              <a:path h="3323902" w="3842661">
                <a:moveTo>
                  <a:pt x="0" y="0"/>
                </a:moveTo>
                <a:lnTo>
                  <a:pt x="3842662" y="0"/>
                </a:lnTo>
                <a:lnTo>
                  <a:pt x="3842662" y="3323902"/>
                </a:lnTo>
                <a:lnTo>
                  <a:pt x="0" y="3323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2744" y="6092190"/>
            <a:ext cx="52857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read three separate times on three different days. On second reading, the bill can be changed.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129756" y="7421324"/>
            <a:ext cx="540001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Once the bill completes legislative action, it moves to the Governor for a signature to become law or veto.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512576" y="1410796"/>
            <a:ext cx="6017194" cy="185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Legislature may vote to override a veto and </a:t>
            </a:r>
          </a:p>
          <a:p>
            <a:pPr algn="ctr">
              <a:lnSpc>
                <a:spcPts val="3600"/>
              </a:lnSpc>
            </a:pPr>
            <a:r>
              <a:rPr lang="en-US" sz="3600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bill becomes law without the Governor’s approval.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974251"/>
            <a:ext cx="16230600" cy="4930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Find and Contact your lawmaker </a:t>
            </a:r>
          </a:p>
          <a:p>
            <a:pPr algn="l" marL="1524252" indent="-508084" lvl="2">
              <a:lnSpc>
                <a:spcPts val="4941"/>
              </a:lnSpc>
              <a:buFont typeface="Arial"/>
              <a:buChar char="⚬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  <a:hlinkClick r:id="rId2" tooltip="https://www.wvlegislature.gov/index.cfm"/>
              </a:rPr>
              <a:t>https://www.wvlegislature.gov/index.cfm</a:t>
            </a:r>
          </a:p>
          <a:p>
            <a:pPr algn="l" marL="1524252" indent="-508084" lvl="2">
              <a:lnSpc>
                <a:spcPts val="4941"/>
              </a:lnSpc>
              <a:buFont typeface="Arial"/>
              <a:buChar char="⚬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https://joint.wvlegislature.gov/lawmaker-search/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When you’re 18, VOTE!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 u="sng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  <a:hlinkClick r:id="rId3" tooltip="https://home.wvlegislature.gov/page-program/"/>
              </a:rPr>
              <a:t>Page </a:t>
            </a: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for your delegate or senator during session.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Invite your lawmaker to speak at school. </a:t>
            </a:r>
          </a:p>
          <a:p>
            <a:pPr algn="l" marL="762126" indent="-381063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Follow on social media to keep up with action: @wvlegislaure, @wvhouse, @wvsenate on X and West Virginia Legislature on Facebook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How to be a part of the process?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65348"/>
            <a:ext cx="14620213" cy="637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9"/>
              </a:lnSpc>
              <a:spcBef>
                <a:spcPct val="0"/>
              </a:spcBef>
            </a:pPr>
            <a:r>
              <a:rPr lang="en-US" b="true" sz="3778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Several Divisions work behind the scenes to make the process work.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Who makes the rules?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Ask students to give ideas!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054246"/>
            <a:ext cx="13138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At Home - Parents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746338"/>
            <a:ext cx="13138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At Home - Grandparents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489288"/>
            <a:ext cx="13138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At School 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- 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Teachers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5181379"/>
            <a:ext cx="13138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At School - Principal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873471"/>
            <a:ext cx="131382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 the State and In the Country - Lawmakers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Why are there rules?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054246"/>
            <a:ext cx="13138200" cy="3171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Safety and protection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Guidance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Fairness and Respect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Kindness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Ask students to give ideas!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0181" y="8528050"/>
            <a:ext cx="14620213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EAAA00"/>
                </a:solidFill>
                <a:latin typeface="Alegreya"/>
                <a:ea typeface="Alegreya"/>
                <a:cs typeface="Alegreya"/>
                <a:sym typeface="Alegreya"/>
              </a:rPr>
              <a:t>Rules are made by individuals or groups of people; laws are made by the government.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316351" y="6159956"/>
            <a:ext cx="4186519" cy="1767961"/>
            <a:chOff x="0" y="0"/>
            <a:chExt cx="1398291" cy="5904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7739" y="0"/>
                  </a:moveTo>
                  <a:lnTo>
                    <a:pt x="1370552" y="0"/>
                  </a:lnTo>
                  <a:cubicBezTo>
                    <a:pt x="1385872" y="0"/>
                    <a:pt x="1398291" y="12419"/>
                    <a:pt x="1398291" y="27739"/>
                  </a:cubicBezTo>
                  <a:lnTo>
                    <a:pt x="1398291" y="562757"/>
                  </a:lnTo>
                  <a:cubicBezTo>
                    <a:pt x="1398291" y="570114"/>
                    <a:pt x="1395368" y="577170"/>
                    <a:pt x="1390166" y="582372"/>
                  </a:cubicBezTo>
                  <a:cubicBezTo>
                    <a:pt x="1384964" y="587574"/>
                    <a:pt x="1377909" y="590496"/>
                    <a:pt x="1370552" y="590496"/>
                  </a:cubicBezTo>
                  <a:lnTo>
                    <a:pt x="27739" y="590496"/>
                  </a:lnTo>
                  <a:cubicBezTo>
                    <a:pt x="20382" y="590496"/>
                    <a:pt x="13327" y="587574"/>
                    <a:pt x="8124" y="582372"/>
                  </a:cubicBezTo>
                  <a:cubicBezTo>
                    <a:pt x="2922" y="577170"/>
                    <a:pt x="0" y="570114"/>
                    <a:pt x="0" y="562757"/>
                  </a:cubicBezTo>
                  <a:lnTo>
                    <a:pt x="0" y="27739"/>
                  </a:lnTo>
                  <a:cubicBezTo>
                    <a:pt x="0" y="20382"/>
                    <a:pt x="2922" y="13327"/>
                    <a:pt x="8124" y="8124"/>
                  </a:cubicBezTo>
                  <a:cubicBezTo>
                    <a:pt x="13327" y="2922"/>
                    <a:pt x="20382" y="0"/>
                    <a:pt x="27739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56287" y="3002306"/>
            <a:ext cx="4186519" cy="1767961"/>
            <a:chOff x="0" y="0"/>
            <a:chExt cx="1398291" cy="5904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7739" y="0"/>
                  </a:moveTo>
                  <a:lnTo>
                    <a:pt x="1370552" y="0"/>
                  </a:lnTo>
                  <a:cubicBezTo>
                    <a:pt x="1385872" y="0"/>
                    <a:pt x="1398291" y="12419"/>
                    <a:pt x="1398291" y="27739"/>
                  </a:cubicBezTo>
                  <a:lnTo>
                    <a:pt x="1398291" y="562757"/>
                  </a:lnTo>
                  <a:cubicBezTo>
                    <a:pt x="1398291" y="570114"/>
                    <a:pt x="1395368" y="577170"/>
                    <a:pt x="1390166" y="582372"/>
                  </a:cubicBezTo>
                  <a:cubicBezTo>
                    <a:pt x="1384964" y="587574"/>
                    <a:pt x="1377909" y="590496"/>
                    <a:pt x="1370552" y="590496"/>
                  </a:cubicBezTo>
                  <a:lnTo>
                    <a:pt x="27739" y="590496"/>
                  </a:lnTo>
                  <a:cubicBezTo>
                    <a:pt x="20382" y="590496"/>
                    <a:pt x="13327" y="587574"/>
                    <a:pt x="8124" y="582372"/>
                  </a:cubicBezTo>
                  <a:cubicBezTo>
                    <a:pt x="2922" y="577170"/>
                    <a:pt x="0" y="570114"/>
                    <a:pt x="0" y="562757"/>
                  </a:cubicBezTo>
                  <a:lnTo>
                    <a:pt x="0" y="27739"/>
                  </a:lnTo>
                  <a:cubicBezTo>
                    <a:pt x="0" y="20382"/>
                    <a:pt x="2922" y="13327"/>
                    <a:pt x="8124" y="8124"/>
                  </a:cubicBezTo>
                  <a:cubicBezTo>
                    <a:pt x="13327" y="2922"/>
                    <a:pt x="20382" y="0"/>
                    <a:pt x="27739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96224" y="6159956"/>
            <a:ext cx="4186519" cy="1767961"/>
            <a:chOff x="0" y="0"/>
            <a:chExt cx="1398291" cy="5904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98291" cy="590496"/>
            </a:xfrm>
            <a:custGeom>
              <a:avLst/>
              <a:gdLst/>
              <a:ahLst/>
              <a:cxnLst/>
              <a:rect r="r" b="b" t="t" l="l"/>
              <a:pathLst>
                <a:path h="590496" w="1398291">
                  <a:moveTo>
                    <a:pt x="27739" y="0"/>
                  </a:moveTo>
                  <a:lnTo>
                    <a:pt x="1370552" y="0"/>
                  </a:lnTo>
                  <a:cubicBezTo>
                    <a:pt x="1385872" y="0"/>
                    <a:pt x="1398291" y="12419"/>
                    <a:pt x="1398291" y="27739"/>
                  </a:cubicBezTo>
                  <a:lnTo>
                    <a:pt x="1398291" y="562757"/>
                  </a:lnTo>
                  <a:cubicBezTo>
                    <a:pt x="1398291" y="570114"/>
                    <a:pt x="1395368" y="577170"/>
                    <a:pt x="1390166" y="582372"/>
                  </a:cubicBezTo>
                  <a:cubicBezTo>
                    <a:pt x="1384964" y="587574"/>
                    <a:pt x="1377909" y="590496"/>
                    <a:pt x="1370552" y="590496"/>
                  </a:cubicBezTo>
                  <a:lnTo>
                    <a:pt x="27739" y="590496"/>
                  </a:lnTo>
                  <a:cubicBezTo>
                    <a:pt x="20382" y="590496"/>
                    <a:pt x="13327" y="587574"/>
                    <a:pt x="8124" y="582372"/>
                  </a:cubicBezTo>
                  <a:cubicBezTo>
                    <a:pt x="2922" y="577170"/>
                    <a:pt x="0" y="570114"/>
                    <a:pt x="0" y="562757"/>
                  </a:cubicBezTo>
                  <a:lnTo>
                    <a:pt x="0" y="27739"/>
                  </a:lnTo>
                  <a:cubicBezTo>
                    <a:pt x="0" y="20382"/>
                    <a:pt x="2922" y="13327"/>
                    <a:pt x="8124" y="8124"/>
                  </a:cubicBezTo>
                  <a:cubicBezTo>
                    <a:pt x="13327" y="2922"/>
                    <a:pt x="20382" y="0"/>
                    <a:pt x="27739" y="0"/>
                  </a:cubicBez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98291" cy="6285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3571712">
            <a:off x="6655341" y="4819371"/>
            <a:ext cx="3991904" cy="3991904"/>
          </a:xfrm>
          <a:custGeom>
            <a:avLst/>
            <a:gdLst/>
            <a:ahLst/>
            <a:cxnLst/>
            <a:rect r="r" b="b" t="t" l="l"/>
            <a:pathLst>
              <a:path h="3991904" w="3991904">
                <a:moveTo>
                  <a:pt x="0" y="0"/>
                </a:moveTo>
                <a:lnTo>
                  <a:pt x="3991904" y="0"/>
                </a:lnTo>
                <a:lnTo>
                  <a:pt x="3991904" y="3991905"/>
                </a:lnTo>
                <a:lnTo>
                  <a:pt x="0" y="3991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86040" y="6672080"/>
            <a:ext cx="1255837" cy="1255837"/>
          </a:xfrm>
          <a:custGeom>
            <a:avLst/>
            <a:gdLst/>
            <a:ahLst/>
            <a:cxnLst/>
            <a:rect r="r" b="b" t="t" l="l"/>
            <a:pathLst>
              <a:path h="1255837" w="1255837">
                <a:moveTo>
                  <a:pt x="0" y="0"/>
                </a:moveTo>
                <a:lnTo>
                  <a:pt x="1255838" y="0"/>
                </a:lnTo>
                <a:lnTo>
                  <a:pt x="1255838" y="1255837"/>
                </a:lnTo>
                <a:lnTo>
                  <a:pt x="0" y="1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054780" y="4999864"/>
            <a:ext cx="1058134" cy="1392282"/>
          </a:xfrm>
          <a:custGeom>
            <a:avLst/>
            <a:gdLst/>
            <a:ahLst/>
            <a:cxnLst/>
            <a:rect r="r" b="b" t="t" l="l"/>
            <a:pathLst>
              <a:path h="1392282" w="1058134">
                <a:moveTo>
                  <a:pt x="0" y="0"/>
                </a:moveTo>
                <a:lnTo>
                  <a:pt x="1058135" y="0"/>
                </a:lnTo>
                <a:lnTo>
                  <a:pt x="1058135" y="1392282"/>
                </a:lnTo>
                <a:lnTo>
                  <a:pt x="0" y="1392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53001" y="6658524"/>
            <a:ext cx="1278693" cy="1269393"/>
          </a:xfrm>
          <a:custGeom>
            <a:avLst/>
            <a:gdLst/>
            <a:ahLst/>
            <a:cxnLst/>
            <a:rect r="r" b="b" t="t" l="l"/>
            <a:pathLst>
              <a:path h="1269393" w="1278693">
                <a:moveTo>
                  <a:pt x="0" y="0"/>
                </a:moveTo>
                <a:lnTo>
                  <a:pt x="1278693" y="0"/>
                </a:lnTo>
                <a:lnTo>
                  <a:pt x="1278693" y="1269393"/>
                </a:lnTo>
                <a:lnTo>
                  <a:pt x="0" y="1269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Three Branches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703860" y="6485056"/>
            <a:ext cx="3411500" cy="106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5"/>
              </a:lnSpc>
            </a:pPr>
            <a:r>
              <a:rPr lang="en-US" sz="3075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Legislative Branch: </a:t>
            </a:r>
          </a:p>
          <a:p>
            <a:pPr algn="ctr">
              <a:lnSpc>
                <a:spcPts val="4305"/>
              </a:lnSpc>
            </a:pPr>
            <a:r>
              <a:rPr lang="en-US" sz="3075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Makes laws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23153" y="1947840"/>
            <a:ext cx="15441694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State Government is split into three equal branches, just as the federal government.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383734" y="6485056"/>
            <a:ext cx="3411500" cy="106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5"/>
              </a:lnSpc>
            </a:pPr>
            <a:r>
              <a:rPr lang="en-US" sz="3075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Judicial Branch: </a:t>
            </a:r>
          </a:p>
          <a:p>
            <a:pPr algn="ctr">
              <a:lnSpc>
                <a:spcPts val="4305"/>
              </a:lnSpc>
            </a:pPr>
            <a:r>
              <a:rPr lang="en-US" sz="3075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Interprets laws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43797" y="3327406"/>
            <a:ext cx="3411500" cy="106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5"/>
              </a:lnSpc>
            </a:pPr>
            <a:r>
              <a:rPr lang="en-US" sz="3075" b="true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Executive Branch: </a:t>
            </a:r>
          </a:p>
          <a:p>
            <a:pPr algn="ctr">
              <a:lnSpc>
                <a:spcPts val="4305"/>
              </a:lnSpc>
            </a:pPr>
            <a:r>
              <a:rPr lang="en-US" sz="3075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Enforces laws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13884" y="8880475"/>
            <a:ext cx="169443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This is called checks and balances.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74746" y="3105150"/>
            <a:ext cx="9659314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Makes sure laws (rules) are followed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Works with federal government to get help for the state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Provides money to groups who are working on projects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Executive Branch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</a:t>
            </a:r>
            <a:r>
              <a:rPr lang="en-US" b="true" sz="3999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Governor </a:t>
            </a: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is the leader of the state executive branch.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38055" y="3092448"/>
            <a:ext cx="411206" cy="1566500"/>
          </a:xfrm>
          <a:custGeom>
            <a:avLst/>
            <a:gdLst/>
            <a:ahLst/>
            <a:cxnLst/>
            <a:rect r="r" b="b" t="t" l="l"/>
            <a:pathLst>
              <a:path h="1566500" w="411206">
                <a:moveTo>
                  <a:pt x="0" y="0"/>
                </a:moveTo>
                <a:lnTo>
                  <a:pt x="411206" y="0"/>
                </a:lnTo>
                <a:lnTo>
                  <a:pt x="411206" y="1566500"/>
                </a:lnTo>
                <a:lnTo>
                  <a:pt x="0" y="156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45851" y="3812270"/>
            <a:ext cx="2816233" cy="5085749"/>
          </a:xfrm>
          <a:custGeom>
            <a:avLst/>
            <a:gdLst/>
            <a:ahLst/>
            <a:cxnLst/>
            <a:rect r="r" b="b" t="t" l="l"/>
            <a:pathLst>
              <a:path h="5085749" w="2816233">
                <a:moveTo>
                  <a:pt x="0" y="0"/>
                </a:moveTo>
                <a:lnTo>
                  <a:pt x="2816233" y="0"/>
                </a:lnTo>
                <a:lnTo>
                  <a:pt x="2816233" y="5085748"/>
                </a:lnTo>
                <a:lnTo>
                  <a:pt x="0" y="5085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354932" y="5859807"/>
            <a:ext cx="998072" cy="990673"/>
          </a:xfrm>
          <a:custGeom>
            <a:avLst/>
            <a:gdLst/>
            <a:ahLst/>
            <a:cxnLst/>
            <a:rect r="r" b="b" t="t" l="l"/>
            <a:pathLst>
              <a:path h="990673" w="998072">
                <a:moveTo>
                  <a:pt x="0" y="0"/>
                </a:moveTo>
                <a:lnTo>
                  <a:pt x="998072" y="0"/>
                </a:lnTo>
                <a:lnTo>
                  <a:pt x="998072" y="990674"/>
                </a:lnTo>
                <a:lnTo>
                  <a:pt x="0" y="990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2285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407965"/>
            <a:ext cx="11046359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Protects the rights of people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Explain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 laws 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Settling legal argument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Punishing those who break the law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Determine guilt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Judicial Branch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</a:t>
            </a:r>
            <a:r>
              <a:rPr lang="en-US" b="true" sz="3999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Courts </a:t>
            </a:r>
            <a:r>
              <a:rPr lang="en-US" sz="3999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 sure laws follow the Constitution.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638534" y="3358427"/>
            <a:ext cx="6916048" cy="4953619"/>
          </a:xfrm>
          <a:custGeom>
            <a:avLst/>
            <a:gdLst/>
            <a:ahLst/>
            <a:cxnLst/>
            <a:rect r="r" b="b" t="t" l="l"/>
            <a:pathLst>
              <a:path h="4953619" w="6916048">
                <a:moveTo>
                  <a:pt x="0" y="0"/>
                </a:moveTo>
                <a:lnTo>
                  <a:pt x="6916048" y="0"/>
                </a:lnTo>
                <a:lnTo>
                  <a:pt x="6916048" y="4953619"/>
                </a:lnTo>
                <a:lnTo>
                  <a:pt x="0" y="4953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5290" y="8057357"/>
            <a:ext cx="18998580" cy="3086100"/>
            <a:chOff x="0" y="0"/>
            <a:chExt cx="500374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3741" cy="812800"/>
            </a:xfrm>
            <a:custGeom>
              <a:avLst/>
              <a:gdLst/>
              <a:ahLst/>
              <a:cxnLst/>
              <a:rect r="r" b="b" t="t" l="l"/>
              <a:pathLst>
                <a:path h="812800" w="5003741">
                  <a:moveTo>
                    <a:pt x="0" y="0"/>
                  </a:moveTo>
                  <a:lnTo>
                    <a:pt x="5003741" y="0"/>
                  </a:lnTo>
                  <a:lnTo>
                    <a:pt x="500374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AA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03741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044721"/>
            <a:ext cx="11461800" cy="398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 the laws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Chosen by </a:t>
            </a: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citizens of their district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Set agendas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Writes and votes on bills to create new laws</a:t>
            </a:r>
          </a:p>
          <a:p>
            <a:pPr algn="l" marL="971553" indent="-485777" lvl="1">
              <a:lnSpc>
                <a:spcPts val="6300"/>
              </a:lnSpc>
              <a:buFont typeface="Arial"/>
              <a:buChar char="•"/>
            </a:pPr>
            <a:r>
              <a:rPr lang="en-US" sz="45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Makes the state budget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11295"/>
            <a:ext cx="15441694" cy="1360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21"/>
              </a:lnSpc>
              <a:spcBef>
                <a:spcPct val="0"/>
              </a:spcBef>
            </a:pPr>
            <a:r>
              <a:rPr lang="en-US" b="true" sz="79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Branch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55823"/>
            <a:ext cx="14620213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22853"/>
                </a:solidFill>
                <a:latin typeface="Alegreya Medium"/>
                <a:ea typeface="Alegreya Medium"/>
                <a:cs typeface="Alegreya Medium"/>
                <a:sym typeface="Alegreya Medium"/>
              </a:rPr>
              <a:t>The Senate and the House of Delegates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600139">
            <a:off x="12409030" y="3354546"/>
            <a:ext cx="4400522" cy="5563878"/>
          </a:xfrm>
          <a:custGeom>
            <a:avLst/>
            <a:gdLst/>
            <a:ahLst/>
            <a:cxnLst/>
            <a:rect r="r" b="b" t="t" l="l"/>
            <a:pathLst>
              <a:path h="5563878" w="4400522">
                <a:moveTo>
                  <a:pt x="0" y="0"/>
                </a:moveTo>
                <a:lnTo>
                  <a:pt x="4400522" y="0"/>
                </a:lnTo>
                <a:lnTo>
                  <a:pt x="4400522" y="5563878"/>
                </a:lnTo>
                <a:lnTo>
                  <a:pt x="0" y="556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0522" y="5585452"/>
            <a:ext cx="3053688" cy="3053688"/>
          </a:xfrm>
          <a:custGeom>
            <a:avLst/>
            <a:gdLst/>
            <a:ahLst/>
            <a:cxnLst/>
            <a:rect r="r" b="b" t="t" l="l"/>
            <a:pathLst>
              <a:path h="3053688" w="3053688">
                <a:moveTo>
                  <a:pt x="0" y="0"/>
                </a:moveTo>
                <a:lnTo>
                  <a:pt x="3053688" y="0"/>
                </a:lnTo>
                <a:lnTo>
                  <a:pt x="3053688" y="3053688"/>
                </a:lnTo>
                <a:lnTo>
                  <a:pt x="0" y="305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15175" y="4980713"/>
            <a:ext cx="1509569" cy="1835342"/>
          </a:xfrm>
          <a:custGeom>
            <a:avLst/>
            <a:gdLst/>
            <a:ahLst/>
            <a:cxnLst/>
            <a:rect r="r" b="b" t="t" l="l"/>
            <a:pathLst>
              <a:path h="1835342" w="1509569">
                <a:moveTo>
                  <a:pt x="0" y="0"/>
                </a:moveTo>
                <a:lnTo>
                  <a:pt x="1509569" y="0"/>
                </a:lnTo>
                <a:lnTo>
                  <a:pt x="1509569" y="1835342"/>
                </a:lnTo>
                <a:lnTo>
                  <a:pt x="0" y="18353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92897" y="3358427"/>
            <a:ext cx="2302206" cy="2302206"/>
          </a:xfrm>
          <a:custGeom>
            <a:avLst/>
            <a:gdLst/>
            <a:ahLst/>
            <a:cxnLst/>
            <a:rect r="r" b="b" t="t" l="l"/>
            <a:pathLst>
              <a:path h="2302206" w="2302206">
                <a:moveTo>
                  <a:pt x="0" y="0"/>
                </a:moveTo>
                <a:lnTo>
                  <a:pt x="2302206" y="0"/>
                </a:lnTo>
                <a:lnTo>
                  <a:pt x="2302206" y="2302206"/>
                </a:lnTo>
                <a:lnTo>
                  <a:pt x="0" y="2302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216549" y="6947560"/>
            <a:ext cx="3253845" cy="2468855"/>
          </a:xfrm>
          <a:custGeom>
            <a:avLst/>
            <a:gdLst/>
            <a:ahLst/>
            <a:cxnLst/>
            <a:rect r="r" b="b" t="t" l="l"/>
            <a:pathLst>
              <a:path h="2468855" w="3253845">
                <a:moveTo>
                  <a:pt x="0" y="0"/>
                </a:moveTo>
                <a:lnTo>
                  <a:pt x="3253845" y="0"/>
                </a:lnTo>
                <a:lnTo>
                  <a:pt x="3253845" y="2468854"/>
                </a:lnTo>
                <a:lnTo>
                  <a:pt x="0" y="24688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46298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531391"/>
            <a:ext cx="4218913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Someone has an idea;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a bill is wrote.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01144" y="6004810"/>
            <a:ext cx="5285713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presented to the committee.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200615" y="3291752"/>
            <a:ext cx="5285713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Committee discusses and votes on bill.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6218196"/>
            <a:ext cx="3615964" cy="3371886"/>
          </a:xfrm>
          <a:custGeom>
            <a:avLst/>
            <a:gdLst/>
            <a:ahLst/>
            <a:cxnLst/>
            <a:rect r="r" b="b" t="t" l="l"/>
            <a:pathLst>
              <a:path h="3371886" w="3615964">
                <a:moveTo>
                  <a:pt x="0" y="0"/>
                </a:moveTo>
                <a:lnTo>
                  <a:pt x="3615964" y="0"/>
                </a:lnTo>
                <a:lnTo>
                  <a:pt x="3615964" y="3371887"/>
                </a:lnTo>
                <a:lnTo>
                  <a:pt x="0" y="3371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76544" y="3896554"/>
            <a:ext cx="4136406" cy="2000987"/>
          </a:xfrm>
          <a:custGeom>
            <a:avLst/>
            <a:gdLst/>
            <a:ahLst/>
            <a:cxnLst/>
            <a:rect r="r" b="b" t="t" l="l"/>
            <a:pathLst>
              <a:path h="2000987" w="4136406">
                <a:moveTo>
                  <a:pt x="0" y="0"/>
                </a:moveTo>
                <a:lnTo>
                  <a:pt x="4136406" y="0"/>
                </a:lnTo>
                <a:lnTo>
                  <a:pt x="4136406" y="2000986"/>
                </a:lnTo>
                <a:lnTo>
                  <a:pt x="0" y="2000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16997" y="7320797"/>
            <a:ext cx="1937503" cy="1937503"/>
          </a:xfrm>
          <a:custGeom>
            <a:avLst/>
            <a:gdLst/>
            <a:ahLst/>
            <a:cxnLst/>
            <a:rect r="r" b="b" t="t" l="l"/>
            <a:pathLst>
              <a:path h="1937503" w="1937503">
                <a:moveTo>
                  <a:pt x="0" y="0"/>
                </a:moveTo>
                <a:lnTo>
                  <a:pt x="1937503" y="0"/>
                </a:lnTo>
                <a:lnTo>
                  <a:pt x="1937503" y="1937503"/>
                </a:lnTo>
                <a:lnTo>
                  <a:pt x="0" y="19375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19237" y="7156373"/>
            <a:ext cx="2240426" cy="2101927"/>
          </a:xfrm>
          <a:custGeom>
            <a:avLst/>
            <a:gdLst/>
            <a:ahLst/>
            <a:cxnLst/>
            <a:rect r="r" b="b" t="t" l="l"/>
            <a:pathLst>
              <a:path h="2101927" w="2240426">
                <a:moveTo>
                  <a:pt x="0" y="0"/>
                </a:moveTo>
                <a:lnTo>
                  <a:pt x="2240425" y="0"/>
                </a:lnTo>
                <a:lnTo>
                  <a:pt x="2240425" y="2101927"/>
                </a:lnTo>
                <a:lnTo>
                  <a:pt x="0" y="21019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30345"/>
            <a:ext cx="15441694" cy="1202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61"/>
              </a:lnSpc>
              <a:spcBef>
                <a:spcPct val="0"/>
              </a:spcBef>
            </a:pPr>
            <a:r>
              <a:rPr lang="en-US" b="true" sz="7043">
                <a:solidFill>
                  <a:srgbClr val="022853"/>
                </a:solidFill>
                <a:latin typeface="Alegreya Bold"/>
                <a:ea typeface="Alegreya Bold"/>
                <a:cs typeface="Alegreya Bold"/>
                <a:sym typeface="Alegreya Bold"/>
              </a:rPr>
              <a:t>The Legislative Process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46298"/>
            <a:ext cx="9019513" cy="812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89"/>
              </a:lnSpc>
              <a:spcBef>
                <a:spcPct val="0"/>
              </a:spcBef>
            </a:pPr>
            <a:r>
              <a:rPr lang="en-US" sz="4778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Or how a bill becomes a law!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841592"/>
            <a:ext cx="4218913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entire chamber hears is presented the bill.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96344" y="5922934"/>
            <a:ext cx="5285713" cy="316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The bill is read three separate times on three different days. On second reading, the bill can be changed.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68787" y="4141594"/>
            <a:ext cx="5285713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22853"/>
                </a:solidFill>
                <a:latin typeface="Alegreya"/>
                <a:ea typeface="Alegreya"/>
                <a:cs typeface="Alegreya"/>
                <a:sym typeface="Alegreya"/>
              </a:rPr>
              <a:t>On third time. the bill is up for vote, the chamber votes to send the bill to the other chamber.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DAGtbOnoJzE</dc:identifier>
  <dcterms:modified xsi:type="dcterms:W3CDTF">2011-08-01T06:04:30Z</dcterms:modified>
  <cp:revision>1</cp:revision>
  <dc:title>Elementary State Gov</dc:title>
</cp:coreProperties>
</file>