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x="18288000" cy="10287000"/>
  <p:notesSz cx="6858000" cy="9144000"/>
  <p:embeddedFontLst>
    <p:embeddedFont>
      <p:font typeface="Brice BoldCondensed" charset="1" panose="00000000000000000000"/>
      <p:regular r:id="rId23"/>
    </p:embeddedFont>
    <p:embeddedFont>
      <p:font typeface="Alegreya Italics" charset="1" panose="00000500000000000000"/>
      <p:regular r:id="rId24"/>
    </p:embeddedFont>
    <p:embeddedFont>
      <p:font typeface="Alegreya Bold" charset="1" panose="00000800000000000000"/>
      <p:regular r:id="rId25"/>
    </p:embeddedFont>
    <p:embeddedFont>
      <p:font typeface="Alegreya" charset="1" panose="00000500000000000000"/>
      <p:regular r:id="rId26"/>
    </p:embeddedFont>
    <p:embeddedFont>
      <p:font typeface="Alegreya Medium" charset="1" panose="00000600000000000000"/>
      <p:regular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slides/slide13.xml" Type="http://schemas.openxmlformats.org/officeDocument/2006/relationships/slide"/><Relationship Id="rId19" Target="slides/slide14.xml" Type="http://schemas.openxmlformats.org/officeDocument/2006/relationships/slide"/><Relationship Id="rId2" Target="presProps.xml" Type="http://schemas.openxmlformats.org/officeDocument/2006/relationships/presProps"/><Relationship Id="rId20" Target="slides/slide15.xml" Type="http://schemas.openxmlformats.org/officeDocument/2006/relationships/slide"/><Relationship Id="rId21" Target="slides/slide16.xml" Type="http://schemas.openxmlformats.org/officeDocument/2006/relationships/slide"/><Relationship Id="rId22" Target="slides/slide17.xml" Type="http://schemas.openxmlformats.org/officeDocument/2006/relationships/slide"/><Relationship Id="rId23" Target="fonts/font23.fntdata" Type="http://schemas.openxmlformats.org/officeDocument/2006/relationships/font"/><Relationship Id="rId24" Target="fonts/font24.fntdata" Type="http://schemas.openxmlformats.org/officeDocument/2006/relationships/font"/><Relationship Id="rId25" Target="fonts/font25.fntdata" Type="http://schemas.openxmlformats.org/officeDocument/2006/relationships/font"/><Relationship Id="rId26" Target="fonts/font26.fntdata" Type="http://schemas.openxmlformats.org/officeDocument/2006/relationships/font"/><Relationship Id="rId27" Target="fonts/font27.fntdata" Type="http://schemas.openxmlformats.org/officeDocument/2006/relationships/font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0.png" Type="http://schemas.openxmlformats.org/officeDocument/2006/relationships/image"/><Relationship Id="rId3" Target="../media/image21.sv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2.png" Type="http://schemas.openxmlformats.org/officeDocument/2006/relationships/image"/><Relationship Id="rId3" Target="../media/image23.png" Type="http://schemas.openxmlformats.org/officeDocument/2006/relationships/image"/><Relationship Id="rId4" Target="../media/image24.svg" Type="http://schemas.openxmlformats.org/officeDocument/2006/relationships/image"/><Relationship Id="rId5" Target="../media/image25.png" Type="http://schemas.openxmlformats.org/officeDocument/2006/relationships/image"/><Relationship Id="rId6" Target="../media/image26.svg" Type="http://schemas.openxmlformats.org/officeDocument/2006/relationships/image"/><Relationship Id="rId7" Target="../media/image27.png" Type="http://schemas.openxmlformats.org/officeDocument/2006/relationships/image"/><Relationship Id="rId8" Target="../media/image28.sv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9.png" Type="http://schemas.openxmlformats.org/officeDocument/2006/relationships/image"/><Relationship Id="rId3" Target="../media/image30.png" Type="http://schemas.openxmlformats.org/officeDocument/2006/relationships/image"/><Relationship Id="rId4" Target="../media/image31.svg" Type="http://schemas.openxmlformats.org/officeDocument/2006/relationships/image"/><Relationship Id="rId5" Target="../media/image32.png" Type="http://schemas.openxmlformats.org/officeDocument/2006/relationships/image"/><Relationship Id="rId6" Target="../media/image33.svg" Type="http://schemas.openxmlformats.org/officeDocument/2006/relationships/image"/><Relationship Id="rId7" Target="../media/image34.png" Type="http://schemas.openxmlformats.org/officeDocument/2006/relationships/image"/><Relationship Id="rId8" Target="../media/image35.sv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6.png" Type="http://schemas.openxmlformats.org/officeDocument/2006/relationships/image"/><Relationship Id="rId3" Target="../media/image37.svg" Type="http://schemas.openxmlformats.org/officeDocument/2006/relationships/image"/><Relationship Id="rId4" Target="../media/image38.png" Type="http://schemas.openxmlformats.org/officeDocument/2006/relationships/image"/><Relationship Id="rId5" Target="../media/image39.svg" Type="http://schemas.openxmlformats.org/officeDocument/2006/relationships/image"/><Relationship Id="rId6" Target="../media/image27.png" Type="http://schemas.openxmlformats.org/officeDocument/2006/relationships/image"/><Relationship Id="rId7" Target="../media/image28.svg" Type="http://schemas.openxmlformats.org/officeDocument/2006/relationships/image"/><Relationship Id="rId8" Target="../media/image29.pn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0.png" Type="http://schemas.openxmlformats.org/officeDocument/2006/relationships/image"/><Relationship Id="rId3" Target="../media/image31.svg" Type="http://schemas.openxmlformats.org/officeDocument/2006/relationships/image"/><Relationship Id="rId4" Target="../media/image32.png" Type="http://schemas.openxmlformats.org/officeDocument/2006/relationships/image"/><Relationship Id="rId5" Target="../media/image33.svg" Type="http://schemas.openxmlformats.org/officeDocument/2006/relationships/image"/><Relationship Id="rId6" Target="../media/image34.png" Type="http://schemas.openxmlformats.org/officeDocument/2006/relationships/image"/><Relationship Id="rId7" Target="../media/image35.svg" Type="http://schemas.openxmlformats.org/officeDocument/2006/relationships/image"/><Relationship Id="rId8" Target="../media/image40.png" Type="http://schemas.openxmlformats.org/officeDocument/2006/relationships/image"/><Relationship Id="rId9" Target="../media/image41.sv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https://www.wvlegislature.gov/index.cfm" TargetMode="External" Type="http://schemas.openxmlformats.org/officeDocument/2006/relationships/hyperlink"/><Relationship Id="rId3" Target="https://home.wvlegislature.gov/page-program/" TargetMode="External" Type="http://schemas.openxmlformats.org/officeDocument/2006/relationships/hyperlink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Relationship Id="rId3" Target="../media/image5.svg" Type="http://schemas.openxmlformats.org/officeDocument/2006/relationships/image"/><Relationship Id="rId4" Target="../media/image6.png" Type="http://schemas.openxmlformats.org/officeDocument/2006/relationships/image"/><Relationship Id="rId5" Target="../media/image7.svg" Type="http://schemas.openxmlformats.org/officeDocument/2006/relationships/image"/><Relationship Id="rId6" Target="../media/image8.png" Type="http://schemas.openxmlformats.org/officeDocument/2006/relationships/image"/><Relationship Id="rId7" Target="../media/image9.svg" Type="http://schemas.openxmlformats.org/officeDocument/2006/relationships/image"/><Relationship Id="rId8" Target="../media/image10.png" Type="http://schemas.openxmlformats.org/officeDocument/2006/relationships/image"/><Relationship Id="rId9" Target="../media/image11.sv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2.png" Type="http://schemas.openxmlformats.org/officeDocument/2006/relationships/image"/><Relationship Id="rId3" Target="../media/image13.sv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4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5.png" Type="http://schemas.openxmlformats.org/officeDocument/2006/relationships/image"/><Relationship Id="rId3" Target="../media/image16.sv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7.png" Type="http://schemas.openxmlformats.org/officeDocument/2006/relationships/image"/><Relationship Id="rId3" Target="../media/image18.sv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9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3FC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355290" y="8057357"/>
            <a:ext cx="18998580" cy="3086100"/>
            <a:chOff x="0" y="0"/>
            <a:chExt cx="5003741" cy="8128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5003741" cy="812800"/>
            </a:xfrm>
            <a:custGeom>
              <a:avLst/>
              <a:gdLst/>
              <a:ahLst/>
              <a:cxnLst/>
              <a:rect r="r" b="b" t="t" l="l"/>
              <a:pathLst>
                <a:path h="812800" w="5003741">
                  <a:moveTo>
                    <a:pt x="0" y="0"/>
                  </a:moveTo>
                  <a:lnTo>
                    <a:pt x="5003741" y="0"/>
                  </a:lnTo>
                  <a:lnTo>
                    <a:pt x="5003741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EAAA00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5003741" cy="8509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5" id="5"/>
          <p:cNvSpPr txBox="true"/>
          <p:nvPr/>
        </p:nvSpPr>
        <p:spPr>
          <a:xfrm rot="0">
            <a:off x="2361870" y="2671487"/>
            <a:ext cx="14601104" cy="22702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522"/>
              </a:lnSpc>
              <a:spcBef>
                <a:spcPct val="0"/>
              </a:spcBef>
            </a:pPr>
            <a:r>
              <a:rPr lang="en-US" sz="13230">
                <a:solidFill>
                  <a:srgbClr val="022853"/>
                </a:solidFill>
                <a:latin typeface="Brice BoldCondensed"/>
                <a:ea typeface="Brice BoldCondensed"/>
                <a:cs typeface="Brice BoldCondensed"/>
                <a:sym typeface="Brice BoldCondensed"/>
              </a:rPr>
              <a:t>THE WEST VIRGINIA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3602891" y="5935111"/>
            <a:ext cx="13360082" cy="212224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500"/>
              </a:lnSpc>
              <a:spcBef>
                <a:spcPct val="0"/>
              </a:spcBef>
            </a:pPr>
            <a:r>
              <a:rPr lang="en-US" sz="6072" i="true" spc="1050">
                <a:solidFill>
                  <a:srgbClr val="000000"/>
                </a:solidFill>
                <a:latin typeface="Alegreya Italics"/>
                <a:ea typeface="Alegreya Italics"/>
                <a:cs typeface="Alegreya Italics"/>
                <a:sym typeface="Alegreya Italics"/>
              </a:rPr>
              <a:t>How State Government Works and The Legislative Process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2240499" y="3941843"/>
            <a:ext cx="14722474" cy="267317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1888"/>
              </a:lnSpc>
            </a:pPr>
            <a:r>
              <a:rPr lang="en-US" sz="15634" spc="672">
                <a:solidFill>
                  <a:srgbClr val="000000"/>
                </a:solidFill>
                <a:latin typeface="Brice BoldCondensed"/>
                <a:ea typeface="Brice BoldCondensed"/>
                <a:cs typeface="Brice BoldCondensed"/>
                <a:sym typeface="Brice BoldCondensed"/>
              </a:rPr>
              <a:t>LEGISLATURE</a:t>
            </a:r>
          </a:p>
        </p:txBody>
      </p:sp>
      <p:sp>
        <p:nvSpPr>
          <p:cNvPr name="Freeform 8" id="8"/>
          <p:cNvSpPr/>
          <p:nvPr/>
        </p:nvSpPr>
        <p:spPr>
          <a:xfrm flipH="false" flipV="false" rot="0">
            <a:off x="3220904" y="2523285"/>
            <a:ext cx="411206" cy="1566500"/>
          </a:xfrm>
          <a:custGeom>
            <a:avLst/>
            <a:gdLst/>
            <a:ahLst/>
            <a:cxnLst/>
            <a:rect r="r" b="b" t="t" l="l"/>
            <a:pathLst>
              <a:path h="1566500" w="411206">
                <a:moveTo>
                  <a:pt x="0" y="0"/>
                </a:moveTo>
                <a:lnTo>
                  <a:pt x="411206" y="0"/>
                </a:lnTo>
                <a:lnTo>
                  <a:pt x="411206" y="1566500"/>
                </a:lnTo>
                <a:lnTo>
                  <a:pt x="0" y="15665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028700" y="3243106"/>
            <a:ext cx="2816233" cy="5085749"/>
          </a:xfrm>
          <a:custGeom>
            <a:avLst/>
            <a:gdLst/>
            <a:ahLst/>
            <a:cxnLst/>
            <a:rect r="r" b="b" t="t" l="l"/>
            <a:pathLst>
              <a:path h="5085749" w="2816233">
                <a:moveTo>
                  <a:pt x="0" y="0"/>
                </a:moveTo>
                <a:lnTo>
                  <a:pt x="2816233" y="0"/>
                </a:lnTo>
                <a:lnTo>
                  <a:pt x="2816233" y="5085749"/>
                </a:lnTo>
                <a:lnTo>
                  <a:pt x="0" y="508574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937781" y="5426070"/>
            <a:ext cx="998072" cy="990673"/>
          </a:xfrm>
          <a:custGeom>
            <a:avLst/>
            <a:gdLst/>
            <a:ahLst/>
            <a:cxnLst/>
            <a:rect r="r" b="b" t="t" l="l"/>
            <a:pathLst>
              <a:path h="990673" w="998072">
                <a:moveTo>
                  <a:pt x="0" y="0"/>
                </a:moveTo>
                <a:lnTo>
                  <a:pt x="998072" y="0"/>
                </a:lnTo>
                <a:lnTo>
                  <a:pt x="998072" y="990673"/>
                </a:lnTo>
                <a:lnTo>
                  <a:pt x="0" y="99067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3FC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355290" y="8057357"/>
            <a:ext cx="18998580" cy="3086100"/>
            <a:chOff x="0" y="0"/>
            <a:chExt cx="5003741" cy="8128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5003741" cy="812800"/>
            </a:xfrm>
            <a:custGeom>
              <a:avLst/>
              <a:gdLst/>
              <a:ahLst/>
              <a:cxnLst/>
              <a:rect r="r" b="b" t="t" l="l"/>
              <a:pathLst>
                <a:path h="812800" w="5003741">
                  <a:moveTo>
                    <a:pt x="0" y="0"/>
                  </a:moveTo>
                  <a:lnTo>
                    <a:pt x="5003741" y="0"/>
                  </a:lnTo>
                  <a:lnTo>
                    <a:pt x="5003741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EAAA00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5003741" cy="8509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600139">
            <a:off x="12409030" y="3354546"/>
            <a:ext cx="4400522" cy="5563878"/>
          </a:xfrm>
          <a:custGeom>
            <a:avLst/>
            <a:gdLst/>
            <a:ahLst/>
            <a:cxnLst/>
            <a:rect r="r" b="b" t="t" l="l"/>
            <a:pathLst>
              <a:path h="5563878" w="4400522">
                <a:moveTo>
                  <a:pt x="0" y="0"/>
                </a:moveTo>
                <a:lnTo>
                  <a:pt x="4400522" y="0"/>
                </a:lnTo>
                <a:lnTo>
                  <a:pt x="4400522" y="5563878"/>
                </a:lnTo>
                <a:lnTo>
                  <a:pt x="0" y="556387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1028700" y="3073296"/>
            <a:ext cx="11461800" cy="39814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971553" indent="-485777" lvl="1">
              <a:lnSpc>
                <a:spcPts val="6300"/>
              </a:lnSpc>
              <a:buFont typeface="Arial"/>
              <a:buChar char="•"/>
            </a:pPr>
            <a:r>
              <a:rPr lang="en-US" sz="4500">
                <a:solidFill>
                  <a:srgbClr val="022853"/>
                </a:solidFill>
                <a:latin typeface="Alegreya"/>
                <a:ea typeface="Alegreya"/>
                <a:cs typeface="Alegreya"/>
                <a:sym typeface="Alegreya"/>
              </a:rPr>
              <a:t>Represents citizens of their district</a:t>
            </a:r>
          </a:p>
          <a:p>
            <a:pPr algn="l" marL="971553" indent="-485777" lvl="1">
              <a:lnSpc>
                <a:spcPts val="6300"/>
              </a:lnSpc>
              <a:buFont typeface="Arial"/>
              <a:buChar char="•"/>
            </a:pPr>
            <a:r>
              <a:rPr lang="en-US" sz="4500">
                <a:solidFill>
                  <a:srgbClr val="022853"/>
                </a:solidFill>
                <a:latin typeface="Alegreya"/>
                <a:ea typeface="Alegreya"/>
                <a:cs typeface="Alegreya"/>
                <a:sym typeface="Alegreya"/>
              </a:rPr>
              <a:t>Set agendas</a:t>
            </a:r>
          </a:p>
          <a:p>
            <a:pPr algn="l" marL="971553" indent="-485777" lvl="1">
              <a:lnSpc>
                <a:spcPts val="6300"/>
              </a:lnSpc>
              <a:buFont typeface="Arial"/>
              <a:buChar char="•"/>
            </a:pPr>
            <a:r>
              <a:rPr lang="en-US" sz="4500">
                <a:solidFill>
                  <a:srgbClr val="022853"/>
                </a:solidFill>
                <a:latin typeface="Alegreya"/>
                <a:ea typeface="Alegreya"/>
                <a:cs typeface="Alegreya"/>
                <a:sym typeface="Alegreya"/>
              </a:rPr>
              <a:t>Work with key players in policy making</a:t>
            </a:r>
          </a:p>
          <a:p>
            <a:pPr algn="l" marL="971553" indent="-485777" lvl="1">
              <a:lnSpc>
                <a:spcPts val="6300"/>
              </a:lnSpc>
              <a:buFont typeface="Arial"/>
              <a:buChar char="•"/>
            </a:pPr>
            <a:r>
              <a:rPr lang="en-US" sz="4500">
                <a:solidFill>
                  <a:srgbClr val="022853"/>
                </a:solidFill>
                <a:latin typeface="Alegreya"/>
                <a:ea typeface="Alegreya"/>
                <a:cs typeface="Alegreya"/>
                <a:sym typeface="Alegreya"/>
              </a:rPr>
              <a:t>Writes and votes on bills to create new laws</a:t>
            </a:r>
          </a:p>
          <a:p>
            <a:pPr algn="l" marL="971553" indent="-485777" lvl="1">
              <a:lnSpc>
                <a:spcPts val="6300"/>
              </a:lnSpc>
              <a:buFont typeface="Arial"/>
              <a:buChar char="•"/>
            </a:pPr>
            <a:r>
              <a:rPr lang="en-US" sz="4500">
                <a:solidFill>
                  <a:srgbClr val="022853"/>
                </a:solidFill>
                <a:latin typeface="Alegreya"/>
                <a:ea typeface="Alegreya"/>
                <a:cs typeface="Alegreya"/>
                <a:sym typeface="Alegreya"/>
              </a:rPr>
              <a:t>Approves the state budget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028700" y="630345"/>
            <a:ext cx="15441694" cy="120221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861"/>
              </a:lnSpc>
              <a:spcBef>
                <a:spcPct val="0"/>
              </a:spcBef>
            </a:pPr>
            <a:r>
              <a:rPr lang="en-US" b="true" sz="7043">
                <a:solidFill>
                  <a:srgbClr val="022853"/>
                </a:solidFill>
                <a:latin typeface="Alegreya Bold"/>
                <a:ea typeface="Alegreya Bold"/>
                <a:cs typeface="Alegreya Bold"/>
                <a:sym typeface="Alegreya Bold"/>
              </a:rPr>
              <a:t>What Does the Legislative Branch Do?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028700" y="2155823"/>
            <a:ext cx="14620213" cy="6794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599"/>
              </a:lnSpc>
              <a:spcBef>
                <a:spcPct val="0"/>
              </a:spcBef>
            </a:pPr>
            <a:r>
              <a:rPr lang="en-US" sz="3999">
                <a:solidFill>
                  <a:srgbClr val="022853"/>
                </a:solidFill>
                <a:latin typeface="Alegreya"/>
                <a:ea typeface="Alegreya"/>
                <a:cs typeface="Alegreya"/>
                <a:sym typeface="Alegreya"/>
              </a:rPr>
              <a:t>The Legislature makes laws that affect everyone.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3FC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470522" y="5585452"/>
            <a:ext cx="3053688" cy="3053688"/>
          </a:xfrm>
          <a:custGeom>
            <a:avLst/>
            <a:gdLst/>
            <a:ahLst/>
            <a:cxnLst/>
            <a:rect r="r" b="b" t="t" l="l"/>
            <a:pathLst>
              <a:path h="3053688" w="3053688">
                <a:moveTo>
                  <a:pt x="0" y="0"/>
                </a:moveTo>
                <a:lnTo>
                  <a:pt x="3053688" y="0"/>
                </a:lnTo>
                <a:lnTo>
                  <a:pt x="3053688" y="3053688"/>
                </a:lnTo>
                <a:lnTo>
                  <a:pt x="0" y="305368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3315175" y="4980713"/>
            <a:ext cx="1509569" cy="1835342"/>
          </a:xfrm>
          <a:custGeom>
            <a:avLst/>
            <a:gdLst/>
            <a:ahLst/>
            <a:cxnLst/>
            <a:rect r="r" b="b" t="t" l="l"/>
            <a:pathLst>
              <a:path h="1835342" w="1509569">
                <a:moveTo>
                  <a:pt x="0" y="0"/>
                </a:moveTo>
                <a:lnTo>
                  <a:pt x="1509569" y="0"/>
                </a:lnTo>
                <a:lnTo>
                  <a:pt x="1509569" y="1835342"/>
                </a:lnTo>
                <a:lnTo>
                  <a:pt x="0" y="183534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7992897" y="3358427"/>
            <a:ext cx="2302206" cy="2302206"/>
          </a:xfrm>
          <a:custGeom>
            <a:avLst/>
            <a:gdLst/>
            <a:ahLst/>
            <a:cxnLst/>
            <a:rect r="r" b="b" t="t" l="l"/>
            <a:pathLst>
              <a:path h="2302206" w="2302206">
                <a:moveTo>
                  <a:pt x="0" y="0"/>
                </a:moveTo>
                <a:lnTo>
                  <a:pt x="2302206" y="0"/>
                </a:lnTo>
                <a:lnTo>
                  <a:pt x="2302206" y="2302206"/>
                </a:lnTo>
                <a:lnTo>
                  <a:pt x="0" y="230220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3216549" y="6947560"/>
            <a:ext cx="3253845" cy="2468855"/>
          </a:xfrm>
          <a:custGeom>
            <a:avLst/>
            <a:gdLst/>
            <a:ahLst/>
            <a:cxnLst/>
            <a:rect r="r" b="b" t="t" l="l"/>
            <a:pathLst>
              <a:path h="2468855" w="3253845">
                <a:moveTo>
                  <a:pt x="0" y="0"/>
                </a:moveTo>
                <a:lnTo>
                  <a:pt x="3253845" y="0"/>
                </a:lnTo>
                <a:lnTo>
                  <a:pt x="3253845" y="2468854"/>
                </a:lnTo>
                <a:lnTo>
                  <a:pt x="0" y="246885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1028700" y="630345"/>
            <a:ext cx="15441694" cy="120221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861"/>
              </a:lnSpc>
              <a:spcBef>
                <a:spcPct val="0"/>
              </a:spcBef>
            </a:pPr>
            <a:r>
              <a:rPr lang="en-US" b="true" sz="7043">
                <a:solidFill>
                  <a:srgbClr val="022853"/>
                </a:solidFill>
                <a:latin typeface="Alegreya Bold"/>
                <a:ea typeface="Alegreya Bold"/>
                <a:cs typeface="Alegreya Bold"/>
                <a:sym typeface="Alegreya Bold"/>
              </a:rPr>
              <a:t>The Legislative Process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028700" y="2146298"/>
            <a:ext cx="9019513" cy="81207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689"/>
              </a:lnSpc>
              <a:spcBef>
                <a:spcPct val="0"/>
              </a:spcBef>
            </a:pPr>
            <a:r>
              <a:rPr lang="en-US" sz="4778">
                <a:solidFill>
                  <a:srgbClr val="022853"/>
                </a:solidFill>
                <a:latin typeface="Alegreya"/>
                <a:ea typeface="Alegreya"/>
                <a:cs typeface="Alegreya"/>
                <a:sym typeface="Alegreya"/>
              </a:rPr>
              <a:t>Or how a bill becomes a law!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028700" y="3531391"/>
            <a:ext cx="4218913" cy="12515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600">
                <a:solidFill>
                  <a:srgbClr val="022853"/>
                </a:solidFill>
                <a:latin typeface="Alegreya"/>
                <a:ea typeface="Alegreya"/>
                <a:cs typeface="Alegreya"/>
                <a:sym typeface="Alegreya"/>
              </a:rPr>
              <a:t>Someone has an idea;</a:t>
            </a:r>
          </a:p>
          <a:p>
            <a:pPr algn="ctr">
              <a:lnSpc>
                <a:spcPts val="5040"/>
              </a:lnSpc>
              <a:spcBef>
                <a:spcPct val="0"/>
              </a:spcBef>
            </a:pPr>
            <a:r>
              <a:rPr lang="en-US" sz="3600">
                <a:solidFill>
                  <a:srgbClr val="022853"/>
                </a:solidFill>
                <a:latin typeface="Alegreya"/>
                <a:ea typeface="Alegreya"/>
                <a:cs typeface="Alegreya"/>
                <a:sym typeface="Alegreya"/>
              </a:rPr>
              <a:t>a bill is drafted.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6501144" y="6004810"/>
            <a:ext cx="5285713" cy="18897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40"/>
              </a:lnSpc>
              <a:spcBef>
                <a:spcPct val="0"/>
              </a:spcBef>
            </a:pPr>
            <a:r>
              <a:rPr lang="en-US" sz="3600">
                <a:solidFill>
                  <a:srgbClr val="022853"/>
                </a:solidFill>
                <a:latin typeface="Alegreya"/>
                <a:ea typeface="Alegreya"/>
                <a:cs typeface="Alegreya"/>
                <a:sym typeface="Alegreya"/>
              </a:rPr>
              <a:t>The bill is introduced and assigned to a committee in the House or the Senate.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2200615" y="3291752"/>
            <a:ext cx="5285713" cy="31661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40"/>
              </a:lnSpc>
              <a:spcBef>
                <a:spcPct val="0"/>
              </a:spcBef>
            </a:pPr>
            <a:r>
              <a:rPr lang="en-US" sz="3600">
                <a:solidFill>
                  <a:srgbClr val="022853"/>
                </a:solidFill>
                <a:latin typeface="Alegreya"/>
                <a:ea typeface="Alegreya"/>
                <a:cs typeface="Alegreya"/>
                <a:sym typeface="Alegreya"/>
              </a:rPr>
              <a:t>The committee considers the bill by hearing presentations and debating. a vote is take to move the bill to the full chamber.</a:t>
            </a: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3FC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028700" y="6218196"/>
            <a:ext cx="3615964" cy="3371886"/>
          </a:xfrm>
          <a:custGeom>
            <a:avLst/>
            <a:gdLst/>
            <a:ahLst/>
            <a:cxnLst/>
            <a:rect r="r" b="b" t="t" l="l"/>
            <a:pathLst>
              <a:path h="3371886" w="3615964">
                <a:moveTo>
                  <a:pt x="0" y="0"/>
                </a:moveTo>
                <a:lnTo>
                  <a:pt x="3615964" y="0"/>
                </a:lnTo>
                <a:lnTo>
                  <a:pt x="3615964" y="3371887"/>
                </a:lnTo>
                <a:lnTo>
                  <a:pt x="0" y="337188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6376544" y="3896554"/>
            <a:ext cx="4136406" cy="2000987"/>
          </a:xfrm>
          <a:custGeom>
            <a:avLst/>
            <a:gdLst/>
            <a:ahLst/>
            <a:cxnLst/>
            <a:rect r="r" b="b" t="t" l="l"/>
            <a:pathLst>
              <a:path h="2000987" w="4136406">
                <a:moveTo>
                  <a:pt x="0" y="0"/>
                </a:moveTo>
                <a:lnTo>
                  <a:pt x="4136406" y="0"/>
                </a:lnTo>
                <a:lnTo>
                  <a:pt x="4136406" y="2000986"/>
                </a:lnTo>
                <a:lnTo>
                  <a:pt x="0" y="200098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5016997" y="7320797"/>
            <a:ext cx="1937503" cy="1937503"/>
          </a:xfrm>
          <a:custGeom>
            <a:avLst/>
            <a:gdLst/>
            <a:ahLst/>
            <a:cxnLst/>
            <a:rect r="r" b="b" t="t" l="l"/>
            <a:pathLst>
              <a:path h="1937503" w="1937503">
                <a:moveTo>
                  <a:pt x="0" y="0"/>
                </a:moveTo>
                <a:lnTo>
                  <a:pt x="1937503" y="0"/>
                </a:lnTo>
                <a:lnTo>
                  <a:pt x="1937503" y="1937503"/>
                </a:lnTo>
                <a:lnTo>
                  <a:pt x="0" y="193750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2219237" y="7156373"/>
            <a:ext cx="2240426" cy="2101927"/>
          </a:xfrm>
          <a:custGeom>
            <a:avLst/>
            <a:gdLst/>
            <a:ahLst/>
            <a:cxnLst/>
            <a:rect r="r" b="b" t="t" l="l"/>
            <a:pathLst>
              <a:path h="2101927" w="2240426">
                <a:moveTo>
                  <a:pt x="0" y="0"/>
                </a:moveTo>
                <a:lnTo>
                  <a:pt x="2240425" y="0"/>
                </a:lnTo>
                <a:lnTo>
                  <a:pt x="2240425" y="2101927"/>
                </a:lnTo>
                <a:lnTo>
                  <a:pt x="0" y="210192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1028700" y="630345"/>
            <a:ext cx="15441694" cy="120221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861"/>
              </a:lnSpc>
              <a:spcBef>
                <a:spcPct val="0"/>
              </a:spcBef>
            </a:pPr>
            <a:r>
              <a:rPr lang="en-US" b="true" sz="7043">
                <a:solidFill>
                  <a:srgbClr val="022853"/>
                </a:solidFill>
                <a:latin typeface="Alegreya Bold"/>
                <a:ea typeface="Alegreya Bold"/>
                <a:cs typeface="Alegreya Bold"/>
                <a:sym typeface="Alegreya Bold"/>
              </a:rPr>
              <a:t>The Legislative Process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028700" y="2146298"/>
            <a:ext cx="9019513" cy="81207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689"/>
              </a:lnSpc>
              <a:spcBef>
                <a:spcPct val="0"/>
              </a:spcBef>
            </a:pPr>
            <a:r>
              <a:rPr lang="en-US" sz="4778">
                <a:solidFill>
                  <a:srgbClr val="022853"/>
                </a:solidFill>
                <a:latin typeface="Alegreya"/>
                <a:ea typeface="Alegreya"/>
                <a:cs typeface="Alegreya"/>
                <a:sym typeface="Alegreya"/>
              </a:rPr>
              <a:t>Or how a bill becomes a law!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028700" y="3841592"/>
            <a:ext cx="4218913" cy="18897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40"/>
              </a:lnSpc>
              <a:spcBef>
                <a:spcPct val="0"/>
              </a:spcBef>
            </a:pPr>
            <a:r>
              <a:rPr lang="en-US" sz="3600">
                <a:solidFill>
                  <a:srgbClr val="022853"/>
                </a:solidFill>
                <a:latin typeface="Alegreya"/>
                <a:ea typeface="Alegreya"/>
                <a:cs typeface="Alegreya"/>
                <a:sym typeface="Alegreya"/>
              </a:rPr>
              <a:t>If the bill passes out of committee, it moves to the full chamber.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6196344" y="5922934"/>
            <a:ext cx="5285713" cy="31661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40"/>
              </a:lnSpc>
              <a:spcBef>
                <a:spcPct val="0"/>
              </a:spcBef>
            </a:pPr>
            <a:r>
              <a:rPr lang="en-US" sz="3600">
                <a:solidFill>
                  <a:srgbClr val="022853"/>
                </a:solidFill>
                <a:latin typeface="Alegreya"/>
                <a:ea typeface="Alegreya"/>
                <a:cs typeface="Alegreya"/>
                <a:sym typeface="Alegreya"/>
              </a:rPr>
              <a:t>The bill is read three separate times on three different days. On second reading, the bill can be amended.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1668787" y="4141594"/>
            <a:ext cx="5285713" cy="25279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40"/>
              </a:lnSpc>
              <a:spcBef>
                <a:spcPct val="0"/>
              </a:spcBef>
            </a:pPr>
            <a:r>
              <a:rPr lang="en-US" sz="3600">
                <a:solidFill>
                  <a:srgbClr val="022853"/>
                </a:solidFill>
                <a:latin typeface="Alegreya"/>
                <a:ea typeface="Alegreya"/>
                <a:cs typeface="Alegreya"/>
                <a:sym typeface="Alegreya"/>
              </a:rPr>
              <a:t>On third reading the bill is up for passage, the chamber votes to move the bill to the other chamber.</a:t>
            </a:r>
          </a:p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3FC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996065" y="6371414"/>
            <a:ext cx="1452333" cy="1491484"/>
          </a:xfrm>
          <a:custGeom>
            <a:avLst/>
            <a:gdLst/>
            <a:ahLst/>
            <a:cxnLst/>
            <a:rect r="r" b="b" t="t" l="l"/>
            <a:pathLst>
              <a:path h="1491484" w="1452333">
                <a:moveTo>
                  <a:pt x="0" y="0"/>
                </a:moveTo>
                <a:lnTo>
                  <a:pt x="1452333" y="0"/>
                </a:lnTo>
                <a:lnTo>
                  <a:pt x="1452333" y="1491484"/>
                </a:lnTo>
                <a:lnTo>
                  <a:pt x="0" y="149148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3831688" y="7766816"/>
            <a:ext cx="1452333" cy="1491484"/>
          </a:xfrm>
          <a:custGeom>
            <a:avLst/>
            <a:gdLst/>
            <a:ahLst/>
            <a:cxnLst/>
            <a:rect r="r" b="b" t="t" l="l"/>
            <a:pathLst>
              <a:path h="1491484" w="1452333">
                <a:moveTo>
                  <a:pt x="0" y="0"/>
                </a:moveTo>
                <a:lnTo>
                  <a:pt x="1452332" y="0"/>
                </a:lnTo>
                <a:lnTo>
                  <a:pt x="1452332" y="1491484"/>
                </a:lnTo>
                <a:lnTo>
                  <a:pt x="0" y="149148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1028700" y="630345"/>
            <a:ext cx="15441694" cy="120221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861"/>
              </a:lnSpc>
              <a:spcBef>
                <a:spcPct val="0"/>
              </a:spcBef>
            </a:pPr>
            <a:r>
              <a:rPr lang="en-US" b="true" sz="7043">
                <a:solidFill>
                  <a:srgbClr val="022853"/>
                </a:solidFill>
                <a:latin typeface="Alegreya Bold"/>
                <a:ea typeface="Alegreya Bold"/>
                <a:cs typeface="Alegreya Bold"/>
                <a:sym typeface="Alegreya Bold"/>
              </a:rPr>
              <a:t>The Legislative Process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028700" y="2064426"/>
            <a:ext cx="9019513" cy="81207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689"/>
              </a:lnSpc>
              <a:spcBef>
                <a:spcPct val="0"/>
              </a:spcBef>
            </a:pPr>
            <a:r>
              <a:rPr lang="en-US" sz="4778">
                <a:solidFill>
                  <a:srgbClr val="022853"/>
                </a:solidFill>
                <a:latin typeface="Alegreya"/>
                <a:ea typeface="Alegreya"/>
                <a:cs typeface="Alegreya"/>
                <a:sym typeface="Alegreya"/>
              </a:rPr>
              <a:t>Or how a bill becomes a law!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028700" y="3985795"/>
            <a:ext cx="4218913" cy="18897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40"/>
              </a:lnSpc>
              <a:spcBef>
                <a:spcPct val="0"/>
              </a:spcBef>
            </a:pPr>
            <a:r>
              <a:rPr lang="en-US" sz="3600">
                <a:solidFill>
                  <a:srgbClr val="022853"/>
                </a:solidFill>
                <a:latin typeface="Alegreya"/>
                <a:ea typeface="Alegreya"/>
                <a:cs typeface="Alegreya"/>
                <a:sym typeface="Alegreya"/>
              </a:rPr>
              <a:t>If it passes out of one chamber, it moves to the other.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6344825" y="6304739"/>
            <a:ext cx="6085813" cy="31661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39"/>
              </a:lnSpc>
              <a:spcBef>
                <a:spcPct val="0"/>
              </a:spcBef>
            </a:pPr>
            <a:r>
              <a:rPr lang="en-US" sz="3599">
                <a:solidFill>
                  <a:srgbClr val="022853"/>
                </a:solidFill>
                <a:latin typeface="Alegreya"/>
                <a:ea typeface="Alegreya"/>
                <a:cs typeface="Alegreya"/>
                <a:sym typeface="Alegreya"/>
              </a:rPr>
              <a:t>The process repeats where it is assigned to a committee. After consideration, the bill is voted on to determine if it’ll move to the full chamber. </a:t>
            </a:r>
          </a:p>
        </p:txBody>
      </p:sp>
      <p:sp>
        <p:nvSpPr>
          <p:cNvPr name="AutoShape 8" id="8"/>
          <p:cNvSpPr/>
          <p:nvPr/>
        </p:nvSpPr>
        <p:spPr>
          <a:xfrm>
            <a:off x="2703438" y="7789771"/>
            <a:ext cx="1111232" cy="823804"/>
          </a:xfrm>
          <a:prstGeom prst="line">
            <a:avLst/>
          </a:prstGeom>
          <a:ln cap="flat" w="57150">
            <a:solidFill>
              <a:srgbClr val="000000"/>
            </a:solidFill>
            <a:prstDash val="solid"/>
            <a:headEnd type="none" len="sm" w="sm"/>
            <a:tailEnd type="triangle" len="med" w="lg"/>
          </a:ln>
        </p:spPr>
      </p:sp>
      <p:sp>
        <p:nvSpPr>
          <p:cNvPr name="Freeform 9" id="9"/>
          <p:cNvSpPr/>
          <p:nvPr/>
        </p:nvSpPr>
        <p:spPr>
          <a:xfrm flipH="false" flipV="false" rot="0">
            <a:off x="7760808" y="3587269"/>
            <a:ext cx="3253845" cy="2468855"/>
          </a:xfrm>
          <a:custGeom>
            <a:avLst/>
            <a:gdLst/>
            <a:ahLst/>
            <a:cxnLst/>
            <a:rect r="r" b="b" t="t" l="l"/>
            <a:pathLst>
              <a:path h="2468855" w="3253845">
                <a:moveTo>
                  <a:pt x="0" y="0"/>
                </a:moveTo>
                <a:lnTo>
                  <a:pt x="3253845" y="0"/>
                </a:lnTo>
                <a:lnTo>
                  <a:pt x="3253845" y="2468855"/>
                </a:lnTo>
                <a:lnTo>
                  <a:pt x="0" y="246885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3958556" y="6371414"/>
            <a:ext cx="3615964" cy="3371886"/>
          </a:xfrm>
          <a:custGeom>
            <a:avLst/>
            <a:gdLst/>
            <a:ahLst/>
            <a:cxnLst/>
            <a:rect r="r" b="b" t="t" l="l"/>
            <a:pathLst>
              <a:path h="3371886" w="3615964">
                <a:moveTo>
                  <a:pt x="0" y="0"/>
                </a:moveTo>
                <a:lnTo>
                  <a:pt x="3615964" y="0"/>
                </a:lnTo>
                <a:lnTo>
                  <a:pt x="3615964" y="3371886"/>
                </a:lnTo>
                <a:lnTo>
                  <a:pt x="0" y="3371886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13355607" y="4165283"/>
            <a:ext cx="4218913" cy="18897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40"/>
              </a:lnSpc>
              <a:spcBef>
                <a:spcPct val="0"/>
              </a:spcBef>
            </a:pPr>
            <a:r>
              <a:rPr lang="en-US" sz="3600">
                <a:solidFill>
                  <a:srgbClr val="022853"/>
                </a:solidFill>
                <a:latin typeface="Alegreya"/>
                <a:ea typeface="Alegreya"/>
                <a:cs typeface="Alegreya"/>
                <a:sym typeface="Alegreya"/>
              </a:rPr>
              <a:t>If the bill passes out of committee, it moves to the full chamber.</a:t>
            </a:r>
          </a:p>
        </p:txBody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3FC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028700" y="2084426"/>
            <a:ext cx="9019513" cy="81207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689"/>
              </a:lnSpc>
              <a:spcBef>
                <a:spcPct val="0"/>
              </a:spcBef>
            </a:pPr>
            <a:r>
              <a:rPr lang="en-US" sz="4778">
                <a:solidFill>
                  <a:srgbClr val="022853"/>
                </a:solidFill>
                <a:latin typeface="Alegreya"/>
                <a:ea typeface="Alegreya"/>
                <a:cs typeface="Alegreya"/>
                <a:sym typeface="Alegreya"/>
              </a:rPr>
              <a:t>Or how a bill becomes a law!</a:t>
            </a:r>
          </a:p>
        </p:txBody>
      </p:sp>
      <p:sp>
        <p:nvSpPr>
          <p:cNvPr name="Freeform 3" id="3"/>
          <p:cNvSpPr/>
          <p:nvPr/>
        </p:nvSpPr>
        <p:spPr>
          <a:xfrm flipH="false" flipV="false" rot="405513">
            <a:off x="827397" y="3921433"/>
            <a:ext cx="4136406" cy="2000987"/>
          </a:xfrm>
          <a:custGeom>
            <a:avLst/>
            <a:gdLst/>
            <a:ahLst/>
            <a:cxnLst/>
            <a:rect r="r" b="b" t="t" l="l"/>
            <a:pathLst>
              <a:path h="2000987" w="4136406">
                <a:moveTo>
                  <a:pt x="0" y="0"/>
                </a:moveTo>
                <a:lnTo>
                  <a:pt x="4136406" y="0"/>
                </a:lnTo>
                <a:lnTo>
                  <a:pt x="4136406" y="2000987"/>
                </a:lnTo>
                <a:lnTo>
                  <a:pt x="0" y="200098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9182112" y="7708582"/>
            <a:ext cx="1770301" cy="1770301"/>
          </a:xfrm>
          <a:custGeom>
            <a:avLst/>
            <a:gdLst/>
            <a:ahLst/>
            <a:cxnLst/>
            <a:rect r="r" b="b" t="t" l="l"/>
            <a:pathLst>
              <a:path h="1770301" w="1770301">
                <a:moveTo>
                  <a:pt x="0" y="0"/>
                </a:moveTo>
                <a:lnTo>
                  <a:pt x="1770301" y="0"/>
                </a:lnTo>
                <a:lnTo>
                  <a:pt x="1770301" y="1770301"/>
                </a:lnTo>
                <a:lnTo>
                  <a:pt x="0" y="177030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7238001" y="7708582"/>
            <a:ext cx="1886949" cy="1770301"/>
          </a:xfrm>
          <a:custGeom>
            <a:avLst/>
            <a:gdLst/>
            <a:ahLst/>
            <a:cxnLst/>
            <a:rect r="r" b="b" t="t" l="l"/>
            <a:pathLst>
              <a:path h="1770301" w="1886949">
                <a:moveTo>
                  <a:pt x="0" y="0"/>
                </a:moveTo>
                <a:lnTo>
                  <a:pt x="1886949" y="0"/>
                </a:lnTo>
                <a:lnTo>
                  <a:pt x="1886949" y="1770301"/>
                </a:lnTo>
                <a:lnTo>
                  <a:pt x="0" y="177030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6158244" y="4321889"/>
            <a:ext cx="5971513" cy="31661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40"/>
              </a:lnSpc>
              <a:spcBef>
                <a:spcPct val="0"/>
              </a:spcBef>
            </a:pPr>
            <a:r>
              <a:rPr lang="en-US" sz="3600">
                <a:solidFill>
                  <a:srgbClr val="022853"/>
                </a:solidFill>
                <a:latin typeface="Alegreya"/>
                <a:ea typeface="Alegreya"/>
                <a:cs typeface="Alegreya"/>
                <a:sym typeface="Alegreya"/>
              </a:rPr>
              <a:t>On third reading the bill is up for passage, the chamber votes to complete action or send an amended bill back for the other chamber to complete action. </a:t>
            </a:r>
          </a:p>
        </p:txBody>
      </p:sp>
      <p:sp>
        <p:nvSpPr>
          <p:cNvPr name="Freeform 7" id="7"/>
          <p:cNvSpPr/>
          <p:nvPr/>
        </p:nvSpPr>
        <p:spPr>
          <a:xfrm flipH="false" flipV="false" rot="0">
            <a:off x="13225131" y="3712036"/>
            <a:ext cx="3842661" cy="3323902"/>
          </a:xfrm>
          <a:custGeom>
            <a:avLst/>
            <a:gdLst/>
            <a:ahLst/>
            <a:cxnLst/>
            <a:rect r="r" b="b" t="t" l="l"/>
            <a:pathLst>
              <a:path h="3323902" w="3842661">
                <a:moveTo>
                  <a:pt x="0" y="0"/>
                </a:moveTo>
                <a:lnTo>
                  <a:pt x="3842662" y="0"/>
                </a:lnTo>
                <a:lnTo>
                  <a:pt x="3842662" y="3323902"/>
                </a:lnTo>
                <a:lnTo>
                  <a:pt x="0" y="332390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1028700" y="630345"/>
            <a:ext cx="15441694" cy="120221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861"/>
              </a:lnSpc>
              <a:spcBef>
                <a:spcPct val="0"/>
              </a:spcBef>
            </a:pPr>
            <a:r>
              <a:rPr lang="en-US" b="true" sz="7043">
                <a:solidFill>
                  <a:srgbClr val="022853"/>
                </a:solidFill>
                <a:latin typeface="Alegreya Bold"/>
                <a:ea typeface="Alegreya Bold"/>
                <a:cs typeface="Alegreya Bold"/>
                <a:sym typeface="Alegreya Bold"/>
              </a:rPr>
              <a:t>The Legislative Process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252744" y="6092190"/>
            <a:ext cx="5285713" cy="31661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40"/>
              </a:lnSpc>
              <a:spcBef>
                <a:spcPct val="0"/>
              </a:spcBef>
            </a:pPr>
            <a:r>
              <a:rPr lang="en-US" sz="3600">
                <a:solidFill>
                  <a:srgbClr val="022853"/>
                </a:solidFill>
                <a:latin typeface="Alegreya"/>
                <a:ea typeface="Alegreya"/>
                <a:cs typeface="Alegreya"/>
                <a:sym typeface="Alegreya"/>
              </a:rPr>
              <a:t>The bill is read three separate times on three different days. On second reading, the bill can be amended.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2129756" y="7421324"/>
            <a:ext cx="5400013" cy="25279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40"/>
              </a:lnSpc>
              <a:spcBef>
                <a:spcPct val="0"/>
              </a:spcBef>
            </a:pPr>
            <a:r>
              <a:rPr lang="en-US" sz="3600">
                <a:solidFill>
                  <a:srgbClr val="022853"/>
                </a:solidFill>
                <a:latin typeface="Alegreya"/>
                <a:ea typeface="Alegreya"/>
                <a:cs typeface="Alegreya"/>
                <a:sym typeface="Alegreya"/>
              </a:rPr>
              <a:t>Once the bill completes legislative action, it moves to the Governor for a signature to become law or veto.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1512576" y="1410796"/>
            <a:ext cx="6017194" cy="18535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3600" b="true">
                <a:solidFill>
                  <a:srgbClr val="022853"/>
                </a:solidFill>
                <a:latin typeface="Alegreya Bold"/>
                <a:ea typeface="Alegreya Bold"/>
                <a:cs typeface="Alegreya Bold"/>
                <a:sym typeface="Alegreya Bold"/>
              </a:rPr>
              <a:t>The Legislature may vote to override a veto and </a:t>
            </a:r>
          </a:p>
          <a:p>
            <a:pPr algn="ctr">
              <a:lnSpc>
                <a:spcPts val="3600"/>
              </a:lnSpc>
            </a:pPr>
            <a:r>
              <a:rPr lang="en-US" sz="3600" b="true">
                <a:solidFill>
                  <a:srgbClr val="022853"/>
                </a:solidFill>
                <a:latin typeface="Alegreya Bold"/>
                <a:ea typeface="Alegreya Bold"/>
                <a:cs typeface="Alegreya Bold"/>
                <a:sym typeface="Alegreya Bold"/>
              </a:rPr>
              <a:t>the bill becomes law without the Governor’s approval.</a:t>
            </a:r>
          </a:p>
        </p:txBody>
      </p: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>
  <p:cSld>
    <p:bg>
      <p:bgPr>
        <a:solidFill>
          <a:srgbClr val="F3FC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355290" y="8057357"/>
            <a:ext cx="18998580" cy="3086100"/>
            <a:chOff x="0" y="0"/>
            <a:chExt cx="5003741" cy="8128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5003741" cy="812800"/>
            </a:xfrm>
            <a:custGeom>
              <a:avLst/>
              <a:gdLst/>
              <a:ahLst/>
              <a:cxnLst/>
              <a:rect r="r" b="b" t="t" l="l"/>
              <a:pathLst>
                <a:path h="812800" w="5003741">
                  <a:moveTo>
                    <a:pt x="0" y="0"/>
                  </a:moveTo>
                  <a:lnTo>
                    <a:pt x="5003741" y="0"/>
                  </a:lnTo>
                  <a:lnTo>
                    <a:pt x="5003741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EAAA00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5003741" cy="8509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5" id="5"/>
          <p:cNvSpPr txBox="true"/>
          <p:nvPr/>
        </p:nvSpPr>
        <p:spPr>
          <a:xfrm rot="0">
            <a:off x="1028700" y="2974251"/>
            <a:ext cx="16230600" cy="512813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697358" indent="-348679" lvl="1">
              <a:lnSpc>
                <a:spcPts val="4522"/>
              </a:lnSpc>
              <a:buFont typeface="Arial"/>
              <a:buChar char="•"/>
            </a:pPr>
            <a:r>
              <a:rPr lang="en-US" sz="3230">
                <a:solidFill>
                  <a:srgbClr val="022853"/>
                </a:solidFill>
                <a:latin typeface="Alegreya"/>
                <a:ea typeface="Alegreya"/>
                <a:cs typeface="Alegreya"/>
                <a:sym typeface="Alegreya"/>
              </a:rPr>
              <a:t>House Staff</a:t>
            </a:r>
          </a:p>
          <a:p>
            <a:pPr algn="l" marL="1394715" indent="-464905" lvl="2">
              <a:lnSpc>
                <a:spcPts val="4522"/>
              </a:lnSpc>
              <a:buFont typeface="Arial"/>
              <a:buChar char="⚬"/>
            </a:pPr>
            <a:r>
              <a:rPr lang="en-US" sz="3230">
                <a:solidFill>
                  <a:srgbClr val="022853"/>
                </a:solidFill>
                <a:latin typeface="Alegreya"/>
                <a:ea typeface="Alegreya"/>
                <a:cs typeface="Alegreya"/>
                <a:sym typeface="Alegreya"/>
              </a:rPr>
              <a:t>Leadership Staff and Committee Staff work to craft and amend legislation for the House. </a:t>
            </a:r>
          </a:p>
          <a:p>
            <a:pPr algn="l" marL="697358" indent="-348679" lvl="1">
              <a:lnSpc>
                <a:spcPts val="4522"/>
              </a:lnSpc>
              <a:buFont typeface="Arial"/>
              <a:buChar char="•"/>
            </a:pPr>
            <a:r>
              <a:rPr lang="en-US" sz="3230">
                <a:solidFill>
                  <a:srgbClr val="022853"/>
                </a:solidFill>
                <a:latin typeface="Alegreya"/>
                <a:ea typeface="Alegreya"/>
                <a:cs typeface="Alegreya"/>
                <a:sym typeface="Alegreya"/>
              </a:rPr>
              <a:t>Senate Staff</a:t>
            </a:r>
          </a:p>
          <a:p>
            <a:pPr algn="l" marL="1394715" indent="-464905" lvl="2">
              <a:lnSpc>
                <a:spcPts val="4522"/>
              </a:lnSpc>
              <a:buFont typeface="Arial"/>
              <a:buChar char="⚬"/>
            </a:pPr>
            <a:r>
              <a:rPr lang="en-US" sz="3230">
                <a:solidFill>
                  <a:srgbClr val="022853"/>
                </a:solidFill>
                <a:latin typeface="Alegreya"/>
                <a:ea typeface="Alegreya"/>
                <a:cs typeface="Alegreya"/>
                <a:sym typeface="Alegreya"/>
              </a:rPr>
              <a:t>Leadership Staff and Committee Staff work to craft and amend legislation for the Senate. </a:t>
            </a:r>
          </a:p>
          <a:p>
            <a:pPr algn="l" marL="697358" indent="-348679" lvl="1">
              <a:lnSpc>
                <a:spcPts val="4522"/>
              </a:lnSpc>
              <a:buFont typeface="Arial"/>
              <a:buChar char="•"/>
            </a:pPr>
            <a:r>
              <a:rPr lang="en-US" sz="3230">
                <a:solidFill>
                  <a:srgbClr val="022853"/>
                </a:solidFill>
                <a:latin typeface="Alegreya"/>
                <a:ea typeface="Alegreya"/>
                <a:cs typeface="Alegreya"/>
                <a:sym typeface="Alegreya"/>
              </a:rPr>
              <a:t>Joint Committee Staff</a:t>
            </a:r>
          </a:p>
          <a:p>
            <a:pPr algn="l" marL="1394715" indent="-464905" lvl="2">
              <a:lnSpc>
                <a:spcPts val="4522"/>
              </a:lnSpc>
              <a:buFont typeface="Arial"/>
              <a:buChar char="⚬"/>
            </a:pPr>
            <a:r>
              <a:rPr lang="en-US" sz="3230">
                <a:solidFill>
                  <a:srgbClr val="022853"/>
                </a:solidFill>
                <a:latin typeface="Alegreya"/>
                <a:ea typeface="Alegreya"/>
                <a:cs typeface="Alegreya"/>
                <a:sym typeface="Alegreya"/>
              </a:rPr>
              <a:t>Several Divisions work with both the House and the Senate to serve support the staffs of both chambers, along with the members and  the public of West Virginia.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028700" y="611295"/>
            <a:ext cx="15441694" cy="13603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1121"/>
              </a:lnSpc>
              <a:spcBef>
                <a:spcPct val="0"/>
              </a:spcBef>
            </a:pPr>
            <a:r>
              <a:rPr lang="en-US" b="true" sz="7943">
                <a:solidFill>
                  <a:srgbClr val="022853"/>
                </a:solidFill>
                <a:latin typeface="Alegreya Bold"/>
                <a:ea typeface="Alegreya Bold"/>
                <a:cs typeface="Alegreya Bold"/>
                <a:sym typeface="Alegreya Bold"/>
              </a:rPr>
              <a:t>The Legislative Process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028700" y="2165348"/>
            <a:ext cx="14620213" cy="63745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289"/>
              </a:lnSpc>
              <a:spcBef>
                <a:spcPct val="0"/>
              </a:spcBef>
            </a:pPr>
            <a:r>
              <a:rPr lang="en-US" b="true" sz="3778">
                <a:solidFill>
                  <a:srgbClr val="022853"/>
                </a:solidFill>
                <a:latin typeface="Alegreya Medium"/>
                <a:ea typeface="Alegreya Medium"/>
                <a:cs typeface="Alegreya Medium"/>
                <a:sym typeface="Alegreya Medium"/>
              </a:rPr>
              <a:t>Several Divisions work behind the scenes to make the process work.</a:t>
            </a:r>
          </a:p>
        </p:txBody>
      </p:sp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>
  <p:cSld>
    <p:bg>
      <p:bgPr>
        <a:solidFill>
          <a:srgbClr val="F3FC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355290" y="8057357"/>
            <a:ext cx="18998580" cy="3086100"/>
            <a:chOff x="0" y="0"/>
            <a:chExt cx="5003741" cy="8128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5003741" cy="812800"/>
            </a:xfrm>
            <a:custGeom>
              <a:avLst/>
              <a:gdLst/>
              <a:ahLst/>
              <a:cxnLst/>
              <a:rect r="r" b="b" t="t" l="l"/>
              <a:pathLst>
                <a:path h="812800" w="5003741">
                  <a:moveTo>
                    <a:pt x="0" y="0"/>
                  </a:moveTo>
                  <a:lnTo>
                    <a:pt x="5003741" y="0"/>
                  </a:lnTo>
                  <a:lnTo>
                    <a:pt x="5003741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22853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5003741" cy="8509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5" id="5"/>
          <p:cNvSpPr txBox="true"/>
          <p:nvPr/>
        </p:nvSpPr>
        <p:spPr>
          <a:xfrm rot="0">
            <a:off x="1028700" y="3073296"/>
            <a:ext cx="15441694" cy="32124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788032" indent="-394016" lvl="1">
              <a:lnSpc>
                <a:spcPts val="5109"/>
              </a:lnSpc>
              <a:buFont typeface="Arial"/>
              <a:buChar char="•"/>
            </a:pPr>
            <a:r>
              <a:rPr lang="en-US" sz="3649">
                <a:solidFill>
                  <a:srgbClr val="022853"/>
                </a:solidFill>
                <a:latin typeface="Alegreya"/>
                <a:ea typeface="Alegreya"/>
                <a:cs typeface="Alegreya"/>
                <a:sym typeface="Alegreya"/>
              </a:rPr>
              <a:t>Interim meetings allow for research to be presented and discussion with stakeholders outside of session. </a:t>
            </a:r>
          </a:p>
          <a:p>
            <a:pPr algn="l" marL="788032" indent="-394016" lvl="1">
              <a:lnSpc>
                <a:spcPts val="5109"/>
              </a:lnSpc>
              <a:buFont typeface="Arial"/>
              <a:buChar char="•"/>
            </a:pPr>
            <a:r>
              <a:rPr lang="en-US" sz="3649">
                <a:solidFill>
                  <a:srgbClr val="022853"/>
                </a:solidFill>
                <a:latin typeface="Alegreya"/>
                <a:ea typeface="Alegreya"/>
                <a:cs typeface="Alegreya"/>
                <a:sym typeface="Alegreya"/>
              </a:rPr>
              <a:t>Staff conducts research on best practices, new regulations, new processes, etc. to determine if any changes are needed in the state. </a:t>
            </a:r>
          </a:p>
          <a:p>
            <a:pPr algn="l" marL="788032" indent="-394016" lvl="1">
              <a:lnSpc>
                <a:spcPts val="5109"/>
              </a:lnSpc>
              <a:buFont typeface="Arial"/>
              <a:buChar char="•"/>
            </a:pPr>
            <a:r>
              <a:rPr lang="en-US" sz="3649">
                <a:solidFill>
                  <a:srgbClr val="022853"/>
                </a:solidFill>
                <a:latin typeface="Alegreya"/>
                <a:ea typeface="Alegreya"/>
                <a:cs typeface="Alegreya"/>
                <a:sym typeface="Alegreya"/>
              </a:rPr>
              <a:t>Lawmakers meet with constituents to determine concerns of their districts. 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028700" y="611295"/>
            <a:ext cx="15441694" cy="13603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1121"/>
              </a:lnSpc>
              <a:spcBef>
                <a:spcPct val="0"/>
              </a:spcBef>
            </a:pPr>
            <a:r>
              <a:rPr lang="en-US" b="true" sz="7943">
                <a:solidFill>
                  <a:srgbClr val="022853"/>
                </a:solidFill>
                <a:latin typeface="Alegreya Bold"/>
                <a:ea typeface="Alegreya Bold"/>
                <a:cs typeface="Alegreya Bold"/>
                <a:sym typeface="Alegreya Bold"/>
              </a:rPr>
              <a:t>The Legislative Process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028700" y="2165348"/>
            <a:ext cx="14620213" cy="63745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289"/>
              </a:lnSpc>
              <a:spcBef>
                <a:spcPct val="0"/>
              </a:spcBef>
            </a:pPr>
            <a:r>
              <a:rPr lang="en-US" b="true" sz="3778">
                <a:solidFill>
                  <a:srgbClr val="022853"/>
                </a:solidFill>
                <a:latin typeface="Alegreya Medium"/>
                <a:ea typeface="Alegreya Medium"/>
                <a:cs typeface="Alegreya Medium"/>
                <a:sym typeface="Alegreya Medium"/>
              </a:rPr>
              <a:t>While session is only 60 days, work on legislation happens year round. </a:t>
            </a:r>
          </a:p>
        </p:txBody>
      </p:sp>
    </p:spTree>
  </p:cSld>
  <p:clrMapOvr>
    <a:masterClrMapping/>
  </p:clrMapOvr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3FC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355290" y="8057357"/>
            <a:ext cx="18998580" cy="3086100"/>
            <a:chOff x="0" y="0"/>
            <a:chExt cx="5003741" cy="8128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5003741" cy="812800"/>
            </a:xfrm>
            <a:custGeom>
              <a:avLst/>
              <a:gdLst/>
              <a:ahLst/>
              <a:cxnLst/>
              <a:rect r="r" b="b" t="t" l="l"/>
              <a:pathLst>
                <a:path h="812800" w="5003741">
                  <a:moveTo>
                    <a:pt x="0" y="0"/>
                  </a:moveTo>
                  <a:lnTo>
                    <a:pt x="5003741" y="0"/>
                  </a:lnTo>
                  <a:lnTo>
                    <a:pt x="5003741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EAAA00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5003741" cy="8509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5" id="5"/>
          <p:cNvSpPr txBox="true"/>
          <p:nvPr/>
        </p:nvSpPr>
        <p:spPr>
          <a:xfrm rot="0">
            <a:off x="1028700" y="2974251"/>
            <a:ext cx="16230600" cy="493001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762126" indent="-381063" lvl="1">
              <a:lnSpc>
                <a:spcPts val="4941"/>
              </a:lnSpc>
              <a:buFont typeface="Arial"/>
              <a:buChar char="•"/>
            </a:pPr>
            <a:r>
              <a:rPr lang="en-US" sz="3529">
                <a:solidFill>
                  <a:srgbClr val="022853"/>
                </a:solidFill>
                <a:latin typeface="Alegreya"/>
                <a:ea typeface="Alegreya"/>
                <a:cs typeface="Alegreya"/>
                <a:sym typeface="Alegreya"/>
              </a:rPr>
              <a:t>Find and Contact your lawmaker </a:t>
            </a:r>
          </a:p>
          <a:p>
            <a:pPr algn="l" marL="1524252" indent="-508084" lvl="2">
              <a:lnSpc>
                <a:spcPts val="4941"/>
              </a:lnSpc>
              <a:buFont typeface="Arial"/>
              <a:buChar char="⚬"/>
            </a:pPr>
            <a:r>
              <a:rPr lang="en-US" sz="3529" u="sng">
                <a:solidFill>
                  <a:srgbClr val="022853"/>
                </a:solidFill>
                <a:latin typeface="Alegreya"/>
                <a:ea typeface="Alegreya"/>
                <a:cs typeface="Alegreya"/>
                <a:sym typeface="Alegreya"/>
                <a:hlinkClick r:id="rId2" tooltip="https://www.wvlegislature.gov/index.cfm"/>
              </a:rPr>
              <a:t>https://www.wvlegislature.gov/index.cfm</a:t>
            </a:r>
          </a:p>
          <a:p>
            <a:pPr algn="l" marL="1524252" indent="-508084" lvl="2">
              <a:lnSpc>
                <a:spcPts val="4941"/>
              </a:lnSpc>
              <a:buFont typeface="Arial"/>
              <a:buChar char="⚬"/>
            </a:pPr>
            <a:r>
              <a:rPr lang="en-US" sz="3529" u="sng">
                <a:solidFill>
                  <a:srgbClr val="022853"/>
                </a:solidFill>
                <a:latin typeface="Alegreya"/>
                <a:ea typeface="Alegreya"/>
                <a:cs typeface="Alegreya"/>
                <a:sym typeface="Alegreya"/>
              </a:rPr>
              <a:t>https://joint.wvlegislature.gov/lawmaker-search/</a:t>
            </a:r>
          </a:p>
          <a:p>
            <a:pPr algn="l" marL="762126" indent="-381063" lvl="1">
              <a:lnSpc>
                <a:spcPts val="4941"/>
              </a:lnSpc>
              <a:buFont typeface="Arial"/>
              <a:buChar char="•"/>
            </a:pPr>
            <a:r>
              <a:rPr lang="en-US" sz="3529">
                <a:solidFill>
                  <a:srgbClr val="022853"/>
                </a:solidFill>
                <a:latin typeface="Alegreya"/>
                <a:ea typeface="Alegreya"/>
                <a:cs typeface="Alegreya"/>
                <a:sym typeface="Alegreya"/>
              </a:rPr>
              <a:t>If you’re 18, VOTE!</a:t>
            </a:r>
          </a:p>
          <a:p>
            <a:pPr algn="l" marL="762126" indent="-381063" lvl="1">
              <a:lnSpc>
                <a:spcPts val="4941"/>
              </a:lnSpc>
              <a:buFont typeface="Arial"/>
              <a:buChar char="•"/>
            </a:pPr>
            <a:r>
              <a:rPr lang="en-US" sz="3529" u="sng">
                <a:solidFill>
                  <a:srgbClr val="022853"/>
                </a:solidFill>
                <a:latin typeface="Alegreya"/>
                <a:ea typeface="Alegreya"/>
                <a:cs typeface="Alegreya"/>
                <a:sym typeface="Alegreya"/>
                <a:hlinkClick r:id="rId3" tooltip="https://home.wvlegislature.gov/page-program/"/>
              </a:rPr>
              <a:t>Page </a:t>
            </a:r>
            <a:r>
              <a:rPr lang="en-US" sz="3529">
                <a:solidFill>
                  <a:srgbClr val="022853"/>
                </a:solidFill>
                <a:latin typeface="Alegreya"/>
                <a:ea typeface="Alegreya"/>
                <a:cs typeface="Alegreya"/>
                <a:sym typeface="Alegreya"/>
              </a:rPr>
              <a:t>for your delegate or senator during session.</a:t>
            </a:r>
          </a:p>
          <a:p>
            <a:pPr algn="l" marL="762126" indent="-381063" lvl="1">
              <a:lnSpc>
                <a:spcPts val="4941"/>
              </a:lnSpc>
              <a:buFont typeface="Arial"/>
              <a:buChar char="•"/>
            </a:pPr>
            <a:r>
              <a:rPr lang="en-US" sz="3529">
                <a:solidFill>
                  <a:srgbClr val="022853"/>
                </a:solidFill>
                <a:latin typeface="Alegreya"/>
                <a:ea typeface="Alegreya"/>
                <a:cs typeface="Alegreya"/>
                <a:sym typeface="Alegreya"/>
              </a:rPr>
              <a:t>Invite your lawmaker to speak at school. </a:t>
            </a:r>
          </a:p>
          <a:p>
            <a:pPr algn="l" marL="762126" indent="-381063" lvl="1">
              <a:lnSpc>
                <a:spcPts val="4941"/>
              </a:lnSpc>
              <a:buFont typeface="Arial"/>
              <a:buChar char="•"/>
            </a:pPr>
            <a:r>
              <a:rPr lang="en-US" sz="3529">
                <a:solidFill>
                  <a:srgbClr val="022853"/>
                </a:solidFill>
                <a:latin typeface="Alegreya"/>
                <a:ea typeface="Alegreya"/>
                <a:cs typeface="Alegreya"/>
                <a:sym typeface="Alegreya"/>
              </a:rPr>
              <a:t>Follow on social media to keep up with action: @wvlegislaure, @wvhouse, @wvsenate on X and West Virginia Legislature on Facebook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028700" y="611295"/>
            <a:ext cx="15441694" cy="13603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1121"/>
              </a:lnSpc>
              <a:spcBef>
                <a:spcPct val="0"/>
              </a:spcBef>
            </a:pPr>
            <a:r>
              <a:rPr lang="en-US" b="true" sz="7943">
                <a:solidFill>
                  <a:srgbClr val="022853"/>
                </a:solidFill>
                <a:latin typeface="Alegreya Bold"/>
                <a:ea typeface="Alegreya Bold"/>
                <a:cs typeface="Alegreya Bold"/>
                <a:sym typeface="Alegreya Bold"/>
              </a:rPr>
              <a:t>How to be a part of the process?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028700" y="2165348"/>
            <a:ext cx="14620213" cy="63745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289"/>
              </a:lnSpc>
              <a:spcBef>
                <a:spcPct val="0"/>
              </a:spcBef>
            </a:pPr>
            <a:r>
              <a:rPr lang="en-US" b="true" sz="3778">
                <a:solidFill>
                  <a:srgbClr val="022853"/>
                </a:solidFill>
                <a:latin typeface="Alegreya Medium"/>
                <a:ea typeface="Alegreya Medium"/>
                <a:cs typeface="Alegreya Medium"/>
                <a:sym typeface="Alegreya Medium"/>
              </a:rPr>
              <a:t>Several Divisions work behind the scenes to make the process work.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>
  <p:cSld>
    <p:bg>
      <p:bgPr>
        <a:solidFill>
          <a:srgbClr val="F3FC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355290" y="8057357"/>
            <a:ext cx="18998580" cy="3086100"/>
            <a:chOff x="0" y="0"/>
            <a:chExt cx="5003741" cy="8128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5003741" cy="812800"/>
            </a:xfrm>
            <a:custGeom>
              <a:avLst/>
              <a:gdLst/>
              <a:ahLst/>
              <a:cxnLst/>
              <a:rect r="r" b="b" t="t" l="l"/>
              <a:pathLst>
                <a:path h="812800" w="5003741">
                  <a:moveTo>
                    <a:pt x="0" y="0"/>
                  </a:moveTo>
                  <a:lnTo>
                    <a:pt x="5003741" y="0"/>
                  </a:lnTo>
                  <a:lnTo>
                    <a:pt x="5003741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22853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5003741" cy="8509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5" id="5"/>
          <p:cNvSpPr txBox="true"/>
          <p:nvPr/>
        </p:nvSpPr>
        <p:spPr>
          <a:xfrm rot="0">
            <a:off x="1028700" y="611295"/>
            <a:ext cx="15441694" cy="13603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1121"/>
              </a:lnSpc>
              <a:spcBef>
                <a:spcPct val="0"/>
              </a:spcBef>
            </a:pPr>
            <a:r>
              <a:rPr lang="en-US" b="true" sz="7943">
                <a:solidFill>
                  <a:srgbClr val="022853"/>
                </a:solidFill>
                <a:latin typeface="Alegreya Bold"/>
                <a:ea typeface="Alegreya Bold"/>
                <a:cs typeface="Alegreya Bold"/>
                <a:sym typeface="Alegreya Bold"/>
              </a:rPr>
              <a:t>Why Do We Need a Government?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028700" y="3054246"/>
            <a:ext cx="13138200" cy="39719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971550" indent="-485775" lvl="1">
              <a:lnSpc>
                <a:spcPts val="6299"/>
              </a:lnSpc>
              <a:buFont typeface="Arial"/>
              <a:buChar char="•"/>
            </a:pPr>
            <a:r>
              <a:rPr lang="en-US" sz="4500">
                <a:solidFill>
                  <a:srgbClr val="022853"/>
                </a:solidFill>
                <a:latin typeface="Alegreya"/>
                <a:ea typeface="Alegreya"/>
                <a:cs typeface="Alegreya"/>
                <a:sym typeface="Alegreya"/>
              </a:rPr>
              <a:t>Laws keep things fair and safe.</a:t>
            </a:r>
          </a:p>
          <a:p>
            <a:pPr algn="l" marL="971550" indent="-485775" lvl="1">
              <a:lnSpc>
                <a:spcPts val="6299"/>
              </a:lnSpc>
              <a:buFont typeface="Arial"/>
              <a:buChar char="•"/>
            </a:pPr>
            <a:r>
              <a:rPr lang="en-US" sz="4500">
                <a:solidFill>
                  <a:srgbClr val="022853"/>
                </a:solidFill>
                <a:latin typeface="Alegreya"/>
                <a:ea typeface="Alegreya"/>
                <a:cs typeface="Alegreya"/>
                <a:sym typeface="Alegreya"/>
              </a:rPr>
              <a:t>The government provides services like schools, roads, police, and other public services.</a:t>
            </a:r>
          </a:p>
          <a:p>
            <a:pPr algn="l" marL="971550" indent="-485775" lvl="1">
              <a:lnSpc>
                <a:spcPts val="6299"/>
              </a:lnSpc>
              <a:buFont typeface="Arial"/>
              <a:buChar char="•"/>
            </a:pPr>
            <a:r>
              <a:rPr lang="en-US" sz="4500">
                <a:solidFill>
                  <a:srgbClr val="022853"/>
                </a:solidFill>
                <a:latin typeface="Alegreya"/>
                <a:ea typeface="Alegreya"/>
                <a:cs typeface="Alegreya"/>
                <a:sym typeface="Alegreya"/>
              </a:rPr>
              <a:t>Leaders are elected or appointed to make decisions for the people.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028700" y="2155823"/>
            <a:ext cx="14620213" cy="6794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599"/>
              </a:lnSpc>
              <a:spcBef>
                <a:spcPct val="0"/>
              </a:spcBef>
            </a:pPr>
            <a:r>
              <a:rPr lang="en-US" sz="3999">
                <a:solidFill>
                  <a:srgbClr val="022853"/>
                </a:solidFill>
                <a:latin typeface="Alegreya"/>
                <a:ea typeface="Alegreya"/>
                <a:cs typeface="Alegreya"/>
                <a:sym typeface="Alegreya"/>
              </a:rPr>
              <a:t>Government helps to make laws, keep order, and protect citizens.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833894" y="8534761"/>
            <a:ext cx="14620213" cy="130420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289"/>
              </a:lnSpc>
              <a:spcBef>
                <a:spcPct val="0"/>
              </a:spcBef>
            </a:pPr>
            <a:r>
              <a:rPr lang="en-US" b="true" sz="3778">
                <a:solidFill>
                  <a:srgbClr val="EAAA00"/>
                </a:solidFill>
                <a:latin typeface="Alegreya Bold"/>
                <a:ea typeface="Alegreya Bold"/>
                <a:cs typeface="Alegreya Bold"/>
                <a:sym typeface="Alegreya Bold"/>
              </a:rPr>
              <a:t>To understand the Legislative Process, one should first understand the three branches of government. 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3FC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531064" y="6854084"/>
            <a:ext cx="4689385" cy="1980320"/>
            <a:chOff x="0" y="0"/>
            <a:chExt cx="1398291" cy="590496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398291" cy="590496"/>
            </a:xfrm>
            <a:custGeom>
              <a:avLst/>
              <a:gdLst/>
              <a:ahLst/>
              <a:cxnLst/>
              <a:rect r="r" b="b" t="t" l="l"/>
              <a:pathLst>
                <a:path h="590496" w="1398291">
                  <a:moveTo>
                    <a:pt x="24764" y="0"/>
                  </a:moveTo>
                  <a:lnTo>
                    <a:pt x="1373527" y="0"/>
                  </a:lnTo>
                  <a:cubicBezTo>
                    <a:pt x="1387204" y="0"/>
                    <a:pt x="1398291" y="11087"/>
                    <a:pt x="1398291" y="24764"/>
                  </a:cubicBezTo>
                  <a:lnTo>
                    <a:pt x="1398291" y="565732"/>
                  </a:lnTo>
                  <a:cubicBezTo>
                    <a:pt x="1398291" y="579409"/>
                    <a:pt x="1387204" y="590496"/>
                    <a:pt x="1373527" y="590496"/>
                  </a:cubicBezTo>
                  <a:lnTo>
                    <a:pt x="24764" y="590496"/>
                  </a:lnTo>
                  <a:cubicBezTo>
                    <a:pt x="11087" y="590496"/>
                    <a:pt x="0" y="579409"/>
                    <a:pt x="0" y="565732"/>
                  </a:cubicBezTo>
                  <a:lnTo>
                    <a:pt x="0" y="24764"/>
                  </a:lnTo>
                  <a:cubicBezTo>
                    <a:pt x="0" y="11087"/>
                    <a:pt x="11087" y="0"/>
                    <a:pt x="24764" y="0"/>
                  </a:cubicBezTo>
                  <a:close/>
                </a:path>
              </a:pathLst>
            </a:custGeom>
            <a:solidFill>
              <a:srgbClr val="EAAA00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1398291" cy="62859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6392294" y="3317151"/>
            <a:ext cx="4689385" cy="1980320"/>
            <a:chOff x="0" y="0"/>
            <a:chExt cx="1398291" cy="590496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1398291" cy="590496"/>
            </a:xfrm>
            <a:custGeom>
              <a:avLst/>
              <a:gdLst/>
              <a:ahLst/>
              <a:cxnLst/>
              <a:rect r="r" b="b" t="t" l="l"/>
              <a:pathLst>
                <a:path h="590496" w="1398291">
                  <a:moveTo>
                    <a:pt x="24764" y="0"/>
                  </a:moveTo>
                  <a:lnTo>
                    <a:pt x="1373527" y="0"/>
                  </a:lnTo>
                  <a:cubicBezTo>
                    <a:pt x="1387204" y="0"/>
                    <a:pt x="1398291" y="11087"/>
                    <a:pt x="1398291" y="24764"/>
                  </a:cubicBezTo>
                  <a:lnTo>
                    <a:pt x="1398291" y="565732"/>
                  </a:lnTo>
                  <a:cubicBezTo>
                    <a:pt x="1398291" y="579409"/>
                    <a:pt x="1387204" y="590496"/>
                    <a:pt x="1373527" y="590496"/>
                  </a:cubicBezTo>
                  <a:lnTo>
                    <a:pt x="24764" y="590496"/>
                  </a:lnTo>
                  <a:cubicBezTo>
                    <a:pt x="11087" y="590496"/>
                    <a:pt x="0" y="579409"/>
                    <a:pt x="0" y="565732"/>
                  </a:cubicBezTo>
                  <a:lnTo>
                    <a:pt x="0" y="24764"/>
                  </a:lnTo>
                  <a:cubicBezTo>
                    <a:pt x="0" y="11087"/>
                    <a:pt x="11087" y="0"/>
                    <a:pt x="24764" y="0"/>
                  </a:cubicBezTo>
                  <a:close/>
                </a:path>
              </a:pathLst>
            </a:custGeom>
            <a:solidFill>
              <a:srgbClr val="EAAA00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38100"/>
              <a:ext cx="1398291" cy="62859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11253524" y="6854084"/>
            <a:ext cx="4689385" cy="1980320"/>
            <a:chOff x="0" y="0"/>
            <a:chExt cx="1398291" cy="590496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1398291" cy="590496"/>
            </a:xfrm>
            <a:custGeom>
              <a:avLst/>
              <a:gdLst/>
              <a:ahLst/>
              <a:cxnLst/>
              <a:rect r="r" b="b" t="t" l="l"/>
              <a:pathLst>
                <a:path h="590496" w="1398291">
                  <a:moveTo>
                    <a:pt x="24764" y="0"/>
                  </a:moveTo>
                  <a:lnTo>
                    <a:pt x="1373527" y="0"/>
                  </a:lnTo>
                  <a:cubicBezTo>
                    <a:pt x="1387204" y="0"/>
                    <a:pt x="1398291" y="11087"/>
                    <a:pt x="1398291" y="24764"/>
                  </a:cubicBezTo>
                  <a:lnTo>
                    <a:pt x="1398291" y="565732"/>
                  </a:lnTo>
                  <a:cubicBezTo>
                    <a:pt x="1398291" y="579409"/>
                    <a:pt x="1387204" y="590496"/>
                    <a:pt x="1373527" y="590496"/>
                  </a:cubicBezTo>
                  <a:lnTo>
                    <a:pt x="24764" y="590496"/>
                  </a:lnTo>
                  <a:cubicBezTo>
                    <a:pt x="11087" y="590496"/>
                    <a:pt x="0" y="579409"/>
                    <a:pt x="0" y="565732"/>
                  </a:cubicBezTo>
                  <a:lnTo>
                    <a:pt x="0" y="24764"/>
                  </a:lnTo>
                  <a:cubicBezTo>
                    <a:pt x="0" y="11087"/>
                    <a:pt x="11087" y="0"/>
                    <a:pt x="24764" y="0"/>
                  </a:cubicBezTo>
                  <a:close/>
                </a:path>
              </a:pathLst>
            </a:custGeom>
            <a:solidFill>
              <a:srgbClr val="EAAA00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38100"/>
              <a:ext cx="1398291" cy="62859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11" id="11"/>
          <p:cNvSpPr/>
          <p:nvPr/>
        </p:nvSpPr>
        <p:spPr>
          <a:xfrm flipH="false" flipV="false" rot="3571712">
            <a:off x="6391234" y="5352474"/>
            <a:ext cx="4471393" cy="4471393"/>
          </a:xfrm>
          <a:custGeom>
            <a:avLst/>
            <a:gdLst/>
            <a:ahLst/>
            <a:cxnLst/>
            <a:rect r="r" b="b" t="t" l="l"/>
            <a:pathLst>
              <a:path h="4471393" w="4471393">
                <a:moveTo>
                  <a:pt x="0" y="0"/>
                </a:moveTo>
                <a:lnTo>
                  <a:pt x="4471393" y="0"/>
                </a:lnTo>
                <a:lnTo>
                  <a:pt x="4471393" y="4471393"/>
                </a:lnTo>
                <a:lnTo>
                  <a:pt x="0" y="447139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9001886" y="7427721"/>
            <a:ext cx="1406683" cy="1406683"/>
          </a:xfrm>
          <a:custGeom>
            <a:avLst/>
            <a:gdLst/>
            <a:ahLst/>
            <a:cxnLst/>
            <a:rect r="r" b="b" t="t" l="l"/>
            <a:pathLst>
              <a:path h="1406683" w="1406683">
                <a:moveTo>
                  <a:pt x="0" y="0"/>
                </a:moveTo>
                <a:lnTo>
                  <a:pt x="1406683" y="0"/>
                </a:lnTo>
                <a:lnTo>
                  <a:pt x="1406683" y="1406683"/>
                </a:lnTo>
                <a:lnTo>
                  <a:pt x="0" y="140668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7958767" y="5554646"/>
            <a:ext cx="1185233" cy="1559517"/>
          </a:xfrm>
          <a:custGeom>
            <a:avLst/>
            <a:gdLst/>
            <a:ahLst/>
            <a:cxnLst/>
            <a:rect r="r" b="b" t="t" l="l"/>
            <a:pathLst>
              <a:path h="1559517" w="1185233">
                <a:moveTo>
                  <a:pt x="0" y="0"/>
                </a:moveTo>
                <a:lnTo>
                  <a:pt x="1185233" y="0"/>
                </a:lnTo>
                <a:lnTo>
                  <a:pt x="1185233" y="1559517"/>
                </a:lnTo>
                <a:lnTo>
                  <a:pt x="0" y="155951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6724647" y="7412536"/>
            <a:ext cx="1432284" cy="1421867"/>
          </a:xfrm>
          <a:custGeom>
            <a:avLst/>
            <a:gdLst/>
            <a:ahLst/>
            <a:cxnLst/>
            <a:rect r="r" b="b" t="t" l="l"/>
            <a:pathLst>
              <a:path h="1421867" w="1432284">
                <a:moveTo>
                  <a:pt x="0" y="0"/>
                </a:moveTo>
                <a:lnTo>
                  <a:pt x="1432284" y="0"/>
                </a:lnTo>
                <a:lnTo>
                  <a:pt x="1432284" y="1421868"/>
                </a:lnTo>
                <a:lnTo>
                  <a:pt x="0" y="142186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5" id="15"/>
          <p:cNvSpPr txBox="true"/>
          <p:nvPr/>
        </p:nvSpPr>
        <p:spPr>
          <a:xfrm rot="0">
            <a:off x="1028700" y="611295"/>
            <a:ext cx="15441694" cy="13603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1121"/>
              </a:lnSpc>
              <a:spcBef>
                <a:spcPct val="0"/>
              </a:spcBef>
            </a:pPr>
            <a:r>
              <a:rPr lang="en-US" b="true" sz="7943">
                <a:solidFill>
                  <a:srgbClr val="022853"/>
                </a:solidFill>
                <a:latin typeface="Alegreya Bold"/>
                <a:ea typeface="Alegreya Bold"/>
                <a:cs typeface="Alegreya Bold"/>
                <a:sym typeface="Alegreya Bold"/>
              </a:rPr>
              <a:t>The Three Branches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1965120" y="7206048"/>
            <a:ext cx="3821274" cy="12001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822"/>
              </a:lnSpc>
            </a:pPr>
            <a:r>
              <a:rPr lang="en-US" sz="3444" b="true">
                <a:solidFill>
                  <a:srgbClr val="022853"/>
                </a:solidFill>
                <a:latin typeface="Alegreya Bold"/>
                <a:ea typeface="Alegreya Bold"/>
                <a:cs typeface="Alegreya Bold"/>
                <a:sym typeface="Alegreya Bold"/>
              </a:rPr>
              <a:t>Legislative Branch: </a:t>
            </a:r>
          </a:p>
          <a:p>
            <a:pPr algn="ctr">
              <a:lnSpc>
                <a:spcPts val="4822"/>
              </a:lnSpc>
            </a:pPr>
            <a:r>
              <a:rPr lang="en-US" sz="3444">
                <a:solidFill>
                  <a:srgbClr val="022853"/>
                </a:solidFill>
                <a:latin typeface="Alegreya"/>
                <a:ea typeface="Alegreya"/>
                <a:cs typeface="Alegreya"/>
                <a:sym typeface="Alegreya"/>
              </a:rPr>
              <a:t>Makes laws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671844" y="1951901"/>
            <a:ext cx="16944313" cy="6794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599"/>
              </a:lnSpc>
              <a:spcBef>
                <a:spcPct val="0"/>
              </a:spcBef>
            </a:pPr>
            <a:r>
              <a:rPr lang="en-US" sz="3999">
                <a:solidFill>
                  <a:srgbClr val="022853"/>
                </a:solidFill>
                <a:latin typeface="Alegreya"/>
                <a:ea typeface="Alegreya"/>
                <a:cs typeface="Alegreya"/>
                <a:sym typeface="Alegreya"/>
              </a:rPr>
              <a:t>The State Government is split into three branches, just as the federal government.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11687579" y="7206048"/>
            <a:ext cx="3821274" cy="12001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822"/>
              </a:lnSpc>
            </a:pPr>
            <a:r>
              <a:rPr lang="en-US" sz="3444" b="true">
                <a:solidFill>
                  <a:srgbClr val="022853"/>
                </a:solidFill>
                <a:latin typeface="Alegreya Bold"/>
                <a:ea typeface="Alegreya Bold"/>
                <a:cs typeface="Alegreya Bold"/>
                <a:sym typeface="Alegreya Bold"/>
              </a:rPr>
              <a:t>Judicial Branch: </a:t>
            </a:r>
          </a:p>
          <a:p>
            <a:pPr algn="ctr">
              <a:lnSpc>
                <a:spcPts val="4822"/>
              </a:lnSpc>
            </a:pPr>
            <a:r>
              <a:rPr lang="en-US" sz="3444">
                <a:solidFill>
                  <a:srgbClr val="022853"/>
                </a:solidFill>
                <a:latin typeface="Alegreya"/>
                <a:ea typeface="Alegreya"/>
                <a:cs typeface="Alegreya"/>
                <a:sym typeface="Alegreya"/>
              </a:rPr>
              <a:t>Interprets laws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6826350" y="3669115"/>
            <a:ext cx="3821274" cy="12001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822"/>
              </a:lnSpc>
            </a:pPr>
            <a:r>
              <a:rPr lang="en-US" sz="3444" b="true">
                <a:solidFill>
                  <a:srgbClr val="022853"/>
                </a:solidFill>
                <a:latin typeface="Alegreya Bold"/>
                <a:ea typeface="Alegreya Bold"/>
                <a:cs typeface="Alegreya Bold"/>
                <a:sym typeface="Alegreya Bold"/>
              </a:rPr>
              <a:t>Executive Branch: </a:t>
            </a:r>
          </a:p>
          <a:p>
            <a:pPr algn="ctr">
              <a:lnSpc>
                <a:spcPts val="4822"/>
              </a:lnSpc>
            </a:pPr>
            <a:r>
              <a:rPr lang="en-US" sz="3444">
                <a:solidFill>
                  <a:srgbClr val="022853"/>
                </a:solidFill>
                <a:latin typeface="Alegreya"/>
                <a:ea typeface="Alegreya"/>
                <a:cs typeface="Alegreya"/>
                <a:sym typeface="Alegreya"/>
              </a:rPr>
              <a:t>Enforces laws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3FC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355290" y="8057357"/>
            <a:ext cx="18998580" cy="3086100"/>
            <a:chOff x="0" y="0"/>
            <a:chExt cx="5003741" cy="8128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5003741" cy="812800"/>
            </a:xfrm>
            <a:custGeom>
              <a:avLst/>
              <a:gdLst/>
              <a:ahLst/>
              <a:cxnLst/>
              <a:rect r="r" b="b" t="t" l="l"/>
              <a:pathLst>
                <a:path h="812800" w="5003741">
                  <a:moveTo>
                    <a:pt x="0" y="0"/>
                  </a:moveTo>
                  <a:lnTo>
                    <a:pt x="5003741" y="0"/>
                  </a:lnTo>
                  <a:lnTo>
                    <a:pt x="5003741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22853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5003741" cy="8509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11233874" y="2232023"/>
            <a:ext cx="6175675" cy="6141989"/>
          </a:xfrm>
          <a:custGeom>
            <a:avLst/>
            <a:gdLst/>
            <a:ahLst/>
            <a:cxnLst/>
            <a:rect r="r" b="b" t="t" l="l"/>
            <a:pathLst>
              <a:path h="6141989" w="6175675">
                <a:moveTo>
                  <a:pt x="0" y="0"/>
                </a:moveTo>
                <a:lnTo>
                  <a:pt x="6175675" y="0"/>
                </a:lnTo>
                <a:lnTo>
                  <a:pt x="6175675" y="6141989"/>
                </a:lnTo>
                <a:lnTo>
                  <a:pt x="0" y="614198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1028700" y="611295"/>
            <a:ext cx="15441694" cy="13603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1121"/>
              </a:lnSpc>
              <a:spcBef>
                <a:spcPct val="0"/>
              </a:spcBef>
            </a:pPr>
            <a:r>
              <a:rPr lang="en-US" b="true" sz="7943">
                <a:solidFill>
                  <a:srgbClr val="022853"/>
                </a:solidFill>
                <a:latin typeface="Alegreya Bold"/>
                <a:ea typeface="Alegreya Bold"/>
                <a:cs typeface="Alegreya Bold"/>
                <a:sym typeface="Alegreya Bold"/>
              </a:rPr>
              <a:t>Checks and Balances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028700" y="3054246"/>
            <a:ext cx="10006135" cy="39719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971550" indent="-485775" lvl="1">
              <a:lnSpc>
                <a:spcPts val="6299"/>
              </a:lnSpc>
              <a:buFont typeface="Arial"/>
              <a:buChar char="•"/>
            </a:pPr>
            <a:r>
              <a:rPr lang="en-US" sz="4500">
                <a:solidFill>
                  <a:srgbClr val="022853"/>
                </a:solidFill>
                <a:latin typeface="Alegreya"/>
                <a:ea typeface="Alegreya"/>
                <a:cs typeface="Alegreya"/>
                <a:sym typeface="Alegreya"/>
              </a:rPr>
              <a:t>No one branch is too powerful.</a:t>
            </a:r>
          </a:p>
          <a:p>
            <a:pPr algn="l" marL="971550" indent="-485775" lvl="1">
              <a:lnSpc>
                <a:spcPts val="6299"/>
              </a:lnSpc>
              <a:buFont typeface="Arial"/>
              <a:buChar char="•"/>
            </a:pPr>
            <a:r>
              <a:rPr lang="en-US" sz="4500">
                <a:solidFill>
                  <a:srgbClr val="022853"/>
                </a:solidFill>
                <a:latin typeface="Alegreya"/>
                <a:ea typeface="Alegreya"/>
                <a:cs typeface="Alegreya"/>
                <a:sym typeface="Alegreya"/>
              </a:rPr>
              <a:t>Each branch can check the others.</a:t>
            </a:r>
          </a:p>
          <a:p>
            <a:pPr algn="l" marL="971550" indent="-485775" lvl="1">
              <a:lnSpc>
                <a:spcPts val="6299"/>
              </a:lnSpc>
              <a:buFont typeface="Arial"/>
              <a:buChar char="•"/>
            </a:pPr>
            <a:r>
              <a:rPr lang="en-US" sz="4500">
                <a:solidFill>
                  <a:srgbClr val="022853"/>
                </a:solidFill>
                <a:latin typeface="Alegreya"/>
                <a:ea typeface="Alegreya"/>
                <a:cs typeface="Alegreya"/>
                <a:sym typeface="Alegreya"/>
              </a:rPr>
              <a:t>Example: The Legislature makes laws, the Governor enforces them, and the Courts review them.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028700" y="2155823"/>
            <a:ext cx="14620213" cy="6794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599"/>
              </a:lnSpc>
              <a:spcBef>
                <a:spcPct val="0"/>
              </a:spcBef>
            </a:pPr>
            <a:r>
              <a:rPr lang="en-US" sz="3999">
                <a:solidFill>
                  <a:srgbClr val="022853"/>
                </a:solidFill>
                <a:latin typeface="Alegreya"/>
                <a:ea typeface="Alegreya"/>
                <a:cs typeface="Alegreya"/>
                <a:sym typeface="Alegreya"/>
              </a:rPr>
              <a:t>Checks and balances of the three branches keep power fair.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3FC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355290" y="8057357"/>
            <a:ext cx="18998580" cy="3086100"/>
            <a:chOff x="0" y="0"/>
            <a:chExt cx="5003741" cy="8128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5003741" cy="812800"/>
            </a:xfrm>
            <a:custGeom>
              <a:avLst/>
              <a:gdLst/>
              <a:ahLst/>
              <a:cxnLst/>
              <a:rect r="r" b="b" t="t" l="l"/>
              <a:pathLst>
                <a:path h="812800" w="5003741">
                  <a:moveTo>
                    <a:pt x="0" y="0"/>
                  </a:moveTo>
                  <a:lnTo>
                    <a:pt x="5003741" y="0"/>
                  </a:lnTo>
                  <a:lnTo>
                    <a:pt x="5003741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EAAA00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5003741" cy="8509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10280566" y="2706368"/>
            <a:ext cx="8026484" cy="5350989"/>
          </a:xfrm>
          <a:custGeom>
            <a:avLst/>
            <a:gdLst/>
            <a:ahLst/>
            <a:cxnLst/>
            <a:rect r="r" b="b" t="t" l="l"/>
            <a:pathLst>
              <a:path h="5350989" w="8026484">
                <a:moveTo>
                  <a:pt x="0" y="0"/>
                </a:moveTo>
                <a:lnTo>
                  <a:pt x="8026484" y="0"/>
                </a:lnTo>
                <a:lnTo>
                  <a:pt x="8026484" y="5350989"/>
                </a:lnTo>
                <a:lnTo>
                  <a:pt x="0" y="535098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TextBox 6" id="6"/>
          <p:cNvSpPr txBox="true"/>
          <p:nvPr/>
        </p:nvSpPr>
        <p:spPr>
          <a:xfrm rot="0">
            <a:off x="1028700" y="3063771"/>
            <a:ext cx="9659314" cy="513333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906785" indent="-453392" lvl="1">
              <a:lnSpc>
                <a:spcPts val="5880"/>
              </a:lnSpc>
              <a:buFont typeface="Arial"/>
              <a:buChar char="•"/>
            </a:pPr>
            <a:r>
              <a:rPr lang="en-US" sz="4200">
                <a:solidFill>
                  <a:srgbClr val="022853"/>
                </a:solidFill>
                <a:latin typeface="Alegreya"/>
                <a:ea typeface="Alegreya"/>
                <a:cs typeface="Alegreya"/>
                <a:sym typeface="Alegreya"/>
              </a:rPr>
              <a:t>The Appointed  </a:t>
            </a:r>
            <a:r>
              <a:rPr lang="en-US" b="true" sz="4200">
                <a:solidFill>
                  <a:srgbClr val="022853"/>
                </a:solidFill>
                <a:latin typeface="Alegreya Bold"/>
                <a:ea typeface="Alegreya Bold"/>
                <a:cs typeface="Alegreya Bold"/>
                <a:sym typeface="Alegreya Bold"/>
              </a:rPr>
              <a:t>Cabinet</a:t>
            </a:r>
            <a:r>
              <a:rPr lang="en-US" sz="4200">
                <a:solidFill>
                  <a:srgbClr val="022853"/>
                </a:solidFill>
                <a:latin typeface="Alegreya"/>
                <a:ea typeface="Alegreya"/>
                <a:cs typeface="Alegreya"/>
                <a:sym typeface="Alegreya"/>
              </a:rPr>
              <a:t> and Elected </a:t>
            </a:r>
            <a:r>
              <a:rPr lang="en-US" b="true" sz="4200">
                <a:solidFill>
                  <a:srgbClr val="022853"/>
                </a:solidFill>
                <a:latin typeface="Alegreya Bold"/>
                <a:ea typeface="Alegreya Bold"/>
                <a:cs typeface="Alegreya Bold"/>
                <a:sym typeface="Alegreya Bold"/>
              </a:rPr>
              <a:t>Board of Public Works</a:t>
            </a:r>
            <a:r>
              <a:rPr lang="en-US" sz="4200">
                <a:solidFill>
                  <a:srgbClr val="022853"/>
                </a:solidFill>
                <a:latin typeface="Alegreya"/>
                <a:ea typeface="Alegreya"/>
                <a:cs typeface="Alegreya"/>
                <a:sym typeface="Alegreya"/>
              </a:rPr>
              <a:t> help the Governor.</a:t>
            </a:r>
          </a:p>
          <a:p>
            <a:pPr algn="l" marL="906785" indent="-453392" lvl="1">
              <a:lnSpc>
                <a:spcPts val="5880"/>
              </a:lnSpc>
              <a:buFont typeface="Arial"/>
              <a:buChar char="•"/>
            </a:pPr>
            <a:r>
              <a:rPr lang="en-US" sz="4200">
                <a:solidFill>
                  <a:srgbClr val="022853"/>
                </a:solidFill>
                <a:latin typeface="Alegreya"/>
                <a:ea typeface="Alegreya"/>
                <a:cs typeface="Alegreya"/>
                <a:sym typeface="Alegreya"/>
              </a:rPr>
              <a:t>The Governor serves a </a:t>
            </a:r>
            <a:r>
              <a:rPr lang="en-US" b="true" sz="4200">
                <a:solidFill>
                  <a:srgbClr val="022853"/>
                </a:solidFill>
                <a:latin typeface="Alegreya Bold"/>
                <a:ea typeface="Alegreya Bold"/>
                <a:cs typeface="Alegreya Bold"/>
                <a:sym typeface="Alegreya Bold"/>
              </a:rPr>
              <a:t>4-year term </a:t>
            </a:r>
            <a:r>
              <a:rPr lang="en-US" sz="4200">
                <a:solidFill>
                  <a:srgbClr val="022853"/>
                </a:solidFill>
                <a:latin typeface="Alegreya"/>
                <a:ea typeface="Alegreya"/>
                <a:cs typeface="Alegreya"/>
                <a:sym typeface="Alegreya"/>
              </a:rPr>
              <a:t>and can be elected twice.</a:t>
            </a:r>
          </a:p>
          <a:p>
            <a:pPr algn="l" marL="885195" indent="-442598" lvl="1">
              <a:lnSpc>
                <a:spcPts val="5740"/>
              </a:lnSpc>
              <a:buFont typeface="Arial"/>
              <a:buChar char="•"/>
            </a:pPr>
            <a:r>
              <a:rPr lang="en-US" sz="4100">
                <a:solidFill>
                  <a:srgbClr val="022853"/>
                </a:solidFill>
                <a:latin typeface="Alegreya"/>
                <a:ea typeface="Alegreya"/>
                <a:cs typeface="Alegreya"/>
                <a:sym typeface="Alegreya"/>
              </a:rPr>
              <a:t>The Senate President serves as </a:t>
            </a:r>
            <a:r>
              <a:rPr lang="en-US" b="true" sz="4100">
                <a:solidFill>
                  <a:srgbClr val="022853"/>
                </a:solidFill>
                <a:latin typeface="Alegreya Bold"/>
                <a:ea typeface="Alegreya Bold"/>
                <a:cs typeface="Alegreya Bold"/>
                <a:sym typeface="Alegreya Bold"/>
              </a:rPr>
              <a:t>Lt. Governor. 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028700" y="611295"/>
            <a:ext cx="15441694" cy="13603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1121"/>
              </a:lnSpc>
              <a:spcBef>
                <a:spcPct val="0"/>
              </a:spcBef>
            </a:pPr>
            <a:r>
              <a:rPr lang="en-US" b="true" sz="7943">
                <a:solidFill>
                  <a:srgbClr val="022853"/>
                </a:solidFill>
                <a:latin typeface="Alegreya Bold"/>
                <a:ea typeface="Alegreya Bold"/>
                <a:cs typeface="Alegreya Bold"/>
                <a:sym typeface="Alegreya Bold"/>
              </a:rPr>
              <a:t>The Executive Branch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028700" y="2155823"/>
            <a:ext cx="14620213" cy="6794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599"/>
              </a:lnSpc>
              <a:spcBef>
                <a:spcPct val="0"/>
              </a:spcBef>
            </a:pPr>
            <a:r>
              <a:rPr lang="en-US" sz="3999">
                <a:solidFill>
                  <a:srgbClr val="022853"/>
                </a:solidFill>
                <a:latin typeface="Alegreya"/>
                <a:ea typeface="Alegreya"/>
                <a:cs typeface="Alegreya"/>
                <a:sym typeface="Alegreya"/>
              </a:rPr>
              <a:t>The </a:t>
            </a:r>
            <a:r>
              <a:rPr lang="en-US" b="true" sz="3999">
                <a:solidFill>
                  <a:srgbClr val="022853"/>
                </a:solidFill>
                <a:latin typeface="Alegreya Bold"/>
                <a:ea typeface="Alegreya Bold"/>
                <a:cs typeface="Alegreya Bold"/>
                <a:sym typeface="Alegreya Bold"/>
              </a:rPr>
              <a:t>Governor </a:t>
            </a:r>
            <a:r>
              <a:rPr lang="en-US" sz="3999">
                <a:solidFill>
                  <a:srgbClr val="022853"/>
                </a:solidFill>
                <a:latin typeface="Alegreya"/>
                <a:ea typeface="Alegreya"/>
                <a:cs typeface="Alegreya"/>
                <a:sym typeface="Alegreya"/>
              </a:rPr>
              <a:t>is the leader of the state executive branch.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3FC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355290" y="8057357"/>
            <a:ext cx="18998580" cy="3086100"/>
            <a:chOff x="0" y="0"/>
            <a:chExt cx="5003741" cy="8128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5003741" cy="812800"/>
            </a:xfrm>
            <a:custGeom>
              <a:avLst/>
              <a:gdLst/>
              <a:ahLst/>
              <a:cxnLst/>
              <a:rect r="r" b="b" t="t" l="l"/>
              <a:pathLst>
                <a:path h="812800" w="5003741">
                  <a:moveTo>
                    <a:pt x="0" y="0"/>
                  </a:moveTo>
                  <a:lnTo>
                    <a:pt x="5003741" y="0"/>
                  </a:lnTo>
                  <a:lnTo>
                    <a:pt x="5003741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EAAA00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5003741" cy="8509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17053697" y="3197121"/>
            <a:ext cx="411206" cy="1566500"/>
          </a:xfrm>
          <a:custGeom>
            <a:avLst/>
            <a:gdLst/>
            <a:ahLst/>
            <a:cxnLst/>
            <a:rect r="r" b="b" t="t" l="l"/>
            <a:pathLst>
              <a:path h="1566500" w="411206">
                <a:moveTo>
                  <a:pt x="0" y="0"/>
                </a:moveTo>
                <a:lnTo>
                  <a:pt x="411206" y="0"/>
                </a:lnTo>
                <a:lnTo>
                  <a:pt x="411206" y="1566500"/>
                </a:lnTo>
                <a:lnTo>
                  <a:pt x="0" y="15665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4861493" y="3916943"/>
            <a:ext cx="2816233" cy="5085749"/>
          </a:xfrm>
          <a:custGeom>
            <a:avLst/>
            <a:gdLst/>
            <a:ahLst/>
            <a:cxnLst/>
            <a:rect r="r" b="b" t="t" l="l"/>
            <a:pathLst>
              <a:path h="5085749" w="2816233">
                <a:moveTo>
                  <a:pt x="0" y="0"/>
                </a:moveTo>
                <a:lnTo>
                  <a:pt x="2816233" y="0"/>
                </a:lnTo>
                <a:lnTo>
                  <a:pt x="2816233" y="5085749"/>
                </a:lnTo>
                <a:lnTo>
                  <a:pt x="0" y="508574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5770574" y="5964480"/>
            <a:ext cx="998072" cy="990673"/>
          </a:xfrm>
          <a:custGeom>
            <a:avLst/>
            <a:gdLst/>
            <a:ahLst/>
            <a:cxnLst/>
            <a:rect r="r" b="b" t="t" l="l"/>
            <a:pathLst>
              <a:path h="990673" w="998072">
                <a:moveTo>
                  <a:pt x="0" y="0"/>
                </a:moveTo>
                <a:lnTo>
                  <a:pt x="998072" y="0"/>
                </a:lnTo>
                <a:lnTo>
                  <a:pt x="998072" y="990674"/>
                </a:lnTo>
                <a:lnTo>
                  <a:pt x="0" y="99067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1378610" y="3044751"/>
            <a:ext cx="14741874" cy="57632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885195" indent="-442598" lvl="1">
              <a:lnSpc>
                <a:spcPts val="5740"/>
              </a:lnSpc>
              <a:buFont typeface="Arial"/>
              <a:buChar char="•"/>
            </a:pPr>
            <a:r>
              <a:rPr lang="en-US" sz="4100">
                <a:solidFill>
                  <a:srgbClr val="022853"/>
                </a:solidFill>
                <a:latin typeface="Alegreya"/>
                <a:ea typeface="Alegreya"/>
                <a:cs typeface="Alegreya"/>
                <a:sym typeface="Alegreya"/>
              </a:rPr>
              <a:t>Signs or vetoes laws made by Legislature</a:t>
            </a:r>
          </a:p>
          <a:p>
            <a:pPr algn="l" marL="885195" indent="-442598" lvl="1">
              <a:lnSpc>
                <a:spcPts val="5740"/>
              </a:lnSpc>
              <a:buFont typeface="Arial"/>
              <a:buChar char="•"/>
            </a:pPr>
            <a:r>
              <a:rPr lang="en-US" sz="4100">
                <a:solidFill>
                  <a:srgbClr val="022853"/>
                </a:solidFill>
                <a:latin typeface="Alegreya"/>
                <a:ea typeface="Alegreya"/>
                <a:cs typeface="Alegreya"/>
                <a:sym typeface="Alegreya"/>
              </a:rPr>
              <a:t>Declares emergencies</a:t>
            </a:r>
          </a:p>
          <a:p>
            <a:pPr algn="l" marL="885195" indent="-442598" lvl="1">
              <a:lnSpc>
                <a:spcPts val="5740"/>
              </a:lnSpc>
              <a:buFont typeface="Arial"/>
              <a:buChar char="•"/>
            </a:pPr>
            <a:r>
              <a:rPr lang="en-US" sz="4100">
                <a:solidFill>
                  <a:srgbClr val="022853"/>
                </a:solidFill>
                <a:latin typeface="Alegreya"/>
                <a:ea typeface="Alegreya"/>
                <a:cs typeface="Alegreya"/>
                <a:sym typeface="Alegreya"/>
              </a:rPr>
              <a:t>Provides funds from discretionary spending</a:t>
            </a:r>
          </a:p>
          <a:p>
            <a:pPr algn="l" marL="885195" indent="-442598" lvl="1">
              <a:lnSpc>
                <a:spcPts val="5740"/>
              </a:lnSpc>
              <a:buFont typeface="Arial"/>
              <a:buChar char="•"/>
            </a:pPr>
            <a:r>
              <a:rPr lang="en-US" sz="4100">
                <a:solidFill>
                  <a:srgbClr val="022853"/>
                </a:solidFill>
                <a:latin typeface="Alegreya"/>
                <a:ea typeface="Alegreya"/>
                <a:cs typeface="Alegreya"/>
                <a:sym typeface="Alegreya"/>
              </a:rPr>
              <a:t>Works with federal government to acquire funding</a:t>
            </a:r>
          </a:p>
          <a:p>
            <a:pPr algn="l" marL="885195" indent="-442598" lvl="1">
              <a:lnSpc>
                <a:spcPts val="5740"/>
              </a:lnSpc>
              <a:buFont typeface="Arial"/>
              <a:buChar char="•"/>
            </a:pPr>
            <a:r>
              <a:rPr lang="en-US" sz="4100">
                <a:solidFill>
                  <a:srgbClr val="022853"/>
                </a:solidFill>
                <a:latin typeface="Alegreya"/>
                <a:ea typeface="Alegreya"/>
                <a:cs typeface="Alegreya"/>
                <a:sym typeface="Alegreya"/>
              </a:rPr>
              <a:t>Works with Cabinet: Secretary of State, Attorney General, State Auditor, State Treasurer, the Commissioner of Agriculture, and other department secretaries</a:t>
            </a:r>
          </a:p>
          <a:p>
            <a:pPr algn="l">
              <a:lnSpc>
                <a:spcPts val="5740"/>
              </a:lnSpc>
            </a:pPr>
          </a:p>
        </p:txBody>
      </p:sp>
      <p:sp>
        <p:nvSpPr>
          <p:cNvPr name="TextBox 9" id="9"/>
          <p:cNvSpPr txBox="true"/>
          <p:nvPr/>
        </p:nvSpPr>
        <p:spPr>
          <a:xfrm rot="0">
            <a:off x="1028700" y="630345"/>
            <a:ext cx="15441694" cy="120221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861"/>
              </a:lnSpc>
              <a:spcBef>
                <a:spcPct val="0"/>
              </a:spcBef>
            </a:pPr>
            <a:r>
              <a:rPr lang="en-US" b="true" sz="7043">
                <a:solidFill>
                  <a:srgbClr val="022853"/>
                </a:solidFill>
                <a:latin typeface="Alegreya Bold"/>
                <a:ea typeface="Alegreya Bold"/>
                <a:cs typeface="Alegreya Bold"/>
                <a:sym typeface="Alegreya Bold"/>
              </a:rPr>
              <a:t>What Does the Executive Branch Do?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028700" y="2155823"/>
            <a:ext cx="14620213" cy="6794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599"/>
              </a:lnSpc>
              <a:spcBef>
                <a:spcPct val="0"/>
              </a:spcBef>
            </a:pPr>
            <a:r>
              <a:rPr lang="en-US" sz="3999">
                <a:solidFill>
                  <a:srgbClr val="022853"/>
                </a:solidFill>
                <a:latin typeface="Alegreya"/>
                <a:ea typeface="Alegreya"/>
                <a:cs typeface="Alegreya"/>
                <a:sym typeface="Alegreya"/>
              </a:rPr>
              <a:t>The Governor makes sure laws are followed.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3FC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355290" y="8057357"/>
            <a:ext cx="18998580" cy="3086100"/>
            <a:chOff x="0" y="0"/>
            <a:chExt cx="5003741" cy="8128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5003741" cy="812800"/>
            </a:xfrm>
            <a:custGeom>
              <a:avLst/>
              <a:gdLst/>
              <a:ahLst/>
              <a:cxnLst/>
              <a:rect r="r" b="b" t="t" l="l"/>
              <a:pathLst>
                <a:path h="812800" w="5003741">
                  <a:moveTo>
                    <a:pt x="0" y="0"/>
                  </a:moveTo>
                  <a:lnTo>
                    <a:pt x="5003741" y="0"/>
                  </a:lnTo>
                  <a:lnTo>
                    <a:pt x="5003741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22853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5003741" cy="8509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11117312" y="4469779"/>
            <a:ext cx="7170688" cy="5817221"/>
          </a:xfrm>
          <a:custGeom>
            <a:avLst/>
            <a:gdLst/>
            <a:ahLst/>
            <a:cxnLst/>
            <a:rect r="r" b="b" t="t" l="l"/>
            <a:pathLst>
              <a:path h="5817221" w="7170688">
                <a:moveTo>
                  <a:pt x="0" y="0"/>
                </a:moveTo>
                <a:lnTo>
                  <a:pt x="7170688" y="0"/>
                </a:lnTo>
                <a:lnTo>
                  <a:pt x="7170688" y="5817221"/>
                </a:lnTo>
                <a:lnTo>
                  <a:pt x="0" y="581722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1028700" y="3044721"/>
            <a:ext cx="11046359" cy="47815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971553" indent="-485777" lvl="1">
              <a:lnSpc>
                <a:spcPts val="6300"/>
              </a:lnSpc>
              <a:buFont typeface="Arial"/>
              <a:buChar char="•"/>
            </a:pPr>
            <a:r>
              <a:rPr lang="en-US" sz="4500">
                <a:solidFill>
                  <a:srgbClr val="022853"/>
                </a:solidFill>
                <a:latin typeface="Alegreya"/>
                <a:ea typeface="Alegreya"/>
                <a:cs typeface="Alegreya"/>
                <a:sym typeface="Alegreya"/>
              </a:rPr>
              <a:t>The</a:t>
            </a:r>
            <a:r>
              <a:rPr lang="en-US" b="true" sz="4500">
                <a:solidFill>
                  <a:srgbClr val="022853"/>
                </a:solidFill>
                <a:latin typeface="Alegreya Bold"/>
                <a:ea typeface="Alegreya Bold"/>
                <a:cs typeface="Alegreya Bold"/>
                <a:sym typeface="Alegreya Bold"/>
              </a:rPr>
              <a:t> Supreme Court</a:t>
            </a:r>
            <a:r>
              <a:rPr lang="en-US" sz="4500">
                <a:solidFill>
                  <a:srgbClr val="022853"/>
                </a:solidFill>
                <a:latin typeface="Alegreya"/>
                <a:ea typeface="Alegreya"/>
                <a:cs typeface="Alegreya"/>
                <a:sym typeface="Alegreya"/>
              </a:rPr>
              <a:t> is the highest court in West Virginia; supervises the lower courts. </a:t>
            </a:r>
          </a:p>
          <a:p>
            <a:pPr algn="l" marL="971553" indent="-485777" lvl="1">
              <a:lnSpc>
                <a:spcPts val="6300"/>
              </a:lnSpc>
              <a:buFont typeface="Arial"/>
              <a:buChar char="•"/>
            </a:pPr>
            <a:r>
              <a:rPr lang="en-US" sz="4500">
                <a:solidFill>
                  <a:srgbClr val="022853"/>
                </a:solidFill>
                <a:latin typeface="Alegreya"/>
                <a:ea typeface="Alegreya"/>
                <a:cs typeface="Alegreya"/>
                <a:sym typeface="Alegreya"/>
              </a:rPr>
              <a:t>There are </a:t>
            </a:r>
            <a:r>
              <a:rPr lang="en-US" b="true" sz="4500">
                <a:solidFill>
                  <a:srgbClr val="022853"/>
                </a:solidFill>
                <a:latin typeface="Alegreya Bold"/>
                <a:ea typeface="Alegreya Bold"/>
                <a:cs typeface="Alegreya Bold"/>
                <a:sym typeface="Alegreya Bold"/>
              </a:rPr>
              <a:t>5 justices </a:t>
            </a:r>
            <a:r>
              <a:rPr lang="en-US" sz="4500">
                <a:solidFill>
                  <a:srgbClr val="022853"/>
                </a:solidFill>
                <a:latin typeface="Alegreya"/>
                <a:ea typeface="Alegreya"/>
                <a:cs typeface="Alegreya"/>
                <a:sym typeface="Alegreya"/>
              </a:rPr>
              <a:t>who serve for 12 years.</a:t>
            </a:r>
          </a:p>
          <a:p>
            <a:pPr algn="l" marL="971553" indent="-485777" lvl="1">
              <a:lnSpc>
                <a:spcPts val="6300"/>
              </a:lnSpc>
              <a:buFont typeface="Arial"/>
              <a:buChar char="•"/>
            </a:pPr>
            <a:r>
              <a:rPr lang="en-US" sz="4500">
                <a:solidFill>
                  <a:srgbClr val="022853"/>
                </a:solidFill>
                <a:latin typeface="Alegreya"/>
                <a:ea typeface="Alegreya"/>
                <a:cs typeface="Alegreya"/>
                <a:sym typeface="Alegreya"/>
              </a:rPr>
              <a:t>The </a:t>
            </a:r>
            <a:r>
              <a:rPr lang="en-US" b="true" sz="4500">
                <a:solidFill>
                  <a:srgbClr val="022853"/>
                </a:solidFill>
                <a:latin typeface="Alegreya Bold"/>
                <a:ea typeface="Alegreya Bold"/>
                <a:cs typeface="Alegreya Bold"/>
                <a:sym typeface="Alegreya Bold"/>
              </a:rPr>
              <a:t>Chief Justice </a:t>
            </a:r>
            <a:r>
              <a:rPr lang="en-US" sz="4500">
                <a:solidFill>
                  <a:srgbClr val="022853"/>
                </a:solidFill>
                <a:latin typeface="Alegreya"/>
                <a:ea typeface="Alegreya"/>
                <a:cs typeface="Alegreya"/>
                <a:sym typeface="Alegreya"/>
              </a:rPr>
              <a:t>changes each year</a:t>
            </a:r>
          </a:p>
          <a:p>
            <a:pPr algn="l" marL="971553" indent="-485777" lvl="1">
              <a:lnSpc>
                <a:spcPts val="6300"/>
              </a:lnSpc>
              <a:buFont typeface="Arial"/>
              <a:buChar char="•"/>
            </a:pPr>
            <a:r>
              <a:rPr lang="en-US" sz="4500">
                <a:solidFill>
                  <a:srgbClr val="022853"/>
                </a:solidFill>
                <a:latin typeface="Alegreya"/>
                <a:ea typeface="Alegreya"/>
                <a:cs typeface="Alegreya"/>
                <a:sym typeface="Alegreya"/>
              </a:rPr>
              <a:t>They decide if laws are fair and constitutional.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028700" y="611295"/>
            <a:ext cx="15441694" cy="13603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1121"/>
              </a:lnSpc>
              <a:spcBef>
                <a:spcPct val="0"/>
              </a:spcBef>
            </a:pPr>
            <a:r>
              <a:rPr lang="en-US" b="true" sz="7943">
                <a:solidFill>
                  <a:srgbClr val="022853"/>
                </a:solidFill>
                <a:latin typeface="Alegreya Bold"/>
                <a:ea typeface="Alegreya Bold"/>
                <a:cs typeface="Alegreya Bold"/>
                <a:sym typeface="Alegreya Bold"/>
              </a:rPr>
              <a:t>The Judicial Branch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028700" y="2155823"/>
            <a:ext cx="14620213" cy="6794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599"/>
              </a:lnSpc>
              <a:spcBef>
                <a:spcPct val="0"/>
              </a:spcBef>
            </a:pPr>
            <a:r>
              <a:rPr lang="en-US" sz="3999">
                <a:solidFill>
                  <a:srgbClr val="022853"/>
                </a:solidFill>
                <a:latin typeface="Alegreya"/>
                <a:ea typeface="Alegreya"/>
                <a:cs typeface="Alegreya"/>
                <a:sym typeface="Alegreya"/>
              </a:rPr>
              <a:t>The courts make sure laws follow the Constitution.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3FC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355290" y="8057357"/>
            <a:ext cx="18998580" cy="3086100"/>
            <a:chOff x="0" y="0"/>
            <a:chExt cx="5003741" cy="8128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5003741" cy="812800"/>
            </a:xfrm>
            <a:custGeom>
              <a:avLst/>
              <a:gdLst/>
              <a:ahLst/>
              <a:cxnLst/>
              <a:rect r="r" b="b" t="t" l="l"/>
              <a:pathLst>
                <a:path h="812800" w="5003741">
                  <a:moveTo>
                    <a:pt x="0" y="0"/>
                  </a:moveTo>
                  <a:lnTo>
                    <a:pt x="5003741" y="0"/>
                  </a:lnTo>
                  <a:lnTo>
                    <a:pt x="5003741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22853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5003741" cy="8509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10638534" y="3358427"/>
            <a:ext cx="6916048" cy="4953619"/>
          </a:xfrm>
          <a:custGeom>
            <a:avLst/>
            <a:gdLst/>
            <a:ahLst/>
            <a:cxnLst/>
            <a:rect r="r" b="b" t="t" l="l"/>
            <a:pathLst>
              <a:path h="4953619" w="6916048">
                <a:moveTo>
                  <a:pt x="0" y="0"/>
                </a:moveTo>
                <a:lnTo>
                  <a:pt x="6916048" y="0"/>
                </a:lnTo>
                <a:lnTo>
                  <a:pt x="6916048" y="4953619"/>
                </a:lnTo>
                <a:lnTo>
                  <a:pt x="0" y="495361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1028700" y="3082821"/>
            <a:ext cx="9325377" cy="47720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971550" indent="-485775" lvl="1">
              <a:lnSpc>
                <a:spcPts val="6299"/>
              </a:lnSpc>
              <a:buFont typeface="Arial"/>
              <a:buChar char="•"/>
            </a:pPr>
            <a:r>
              <a:rPr lang="en-US" sz="4500">
                <a:solidFill>
                  <a:srgbClr val="022853"/>
                </a:solidFill>
                <a:latin typeface="Alegreya"/>
                <a:ea typeface="Alegreya"/>
                <a:cs typeface="Alegreya"/>
                <a:sym typeface="Alegreya"/>
              </a:rPr>
              <a:t>Interpreting state laws </a:t>
            </a:r>
          </a:p>
          <a:p>
            <a:pPr algn="l" marL="971550" indent="-485775" lvl="1">
              <a:lnSpc>
                <a:spcPts val="6299"/>
              </a:lnSpc>
              <a:buFont typeface="Arial"/>
              <a:buChar char="•"/>
            </a:pPr>
            <a:r>
              <a:rPr lang="en-US" sz="4500">
                <a:solidFill>
                  <a:srgbClr val="022853"/>
                </a:solidFill>
                <a:latin typeface="Alegreya"/>
                <a:ea typeface="Alegreya"/>
                <a:cs typeface="Alegreya"/>
                <a:sym typeface="Alegreya"/>
              </a:rPr>
              <a:t>Settling legal disputes</a:t>
            </a:r>
          </a:p>
          <a:p>
            <a:pPr algn="l" marL="971550" indent="-485775" lvl="1">
              <a:lnSpc>
                <a:spcPts val="6299"/>
              </a:lnSpc>
              <a:buFont typeface="Arial"/>
              <a:buChar char="•"/>
            </a:pPr>
            <a:r>
              <a:rPr lang="en-US" sz="4500">
                <a:solidFill>
                  <a:srgbClr val="022853"/>
                </a:solidFill>
                <a:latin typeface="Alegreya"/>
                <a:ea typeface="Alegreya"/>
                <a:cs typeface="Alegreya"/>
                <a:sym typeface="Alegreya"/>
              </a:rPr>
              <a:t>Punishing violators of the law</a:t>
            </a:r>
          </a:p>
          <a:p>
            <a:pPr algn="l" marL="971550" indent="-485775" lvl="1">
              <a:lnSpc>
                <a:spcPts val="6299"/>
              </a:lnSpc>
              <a:buFont typeface="Arial"/>
              <a:buChar char="•"/>
            </a:pPr>
            <a:r>
              <a:rPr lang="en-US" sz="4500">
                <a:solidFill>
                  <a:srgbClr val="022853"/>
                </a:solidFill>
                <a:latin typeface="Alegreya"/>
                <a:ea typeface="Alegreya"/>
                <a:cs typeface="Alegreya"/>
                <a:sym typeface="Alegreya"/>
              </a:rPr>
              <a:t>Hearing civil cases</a:t>
            </a:r>
          </a:p>
          <a:p>
            <a:pPr algn="l" marL="971550" indent="-485775" lvl="1">
              <a:lnSpc>
                <a:spcPts val="6299"/>
              </a:lnSpc>
              <a:buFont typeface="Arial"/>
              <a:buChar char="•"/>
            </a:pPr>
            <a:r>
              <a:rPr lang="en-US" sz="4500">
                <a:solidFill>
                  <a:srgbClr val="022853"/>
                </a:solidFill>
                <a:latin typeface="Alegreya"/>
                <a:ea typeface="Alegreya"/>
                <a:cs typeface="Alegreya"/>
                <a:sym typeface="Alegreya"/>
              </a:rPr>
              <a:t>Protecting individual rights</a:t>
            </a:r>
          </a:p>
          <a:p>
            <a:pPr algn="l" marL="971550" indent="-485775" lvl="1">
              <a:lnSpc>
                <a:spcPts val="6299"/>
              </a:lnSpc>
              <a:buFont typeface="Arial"/>
              <a:buChar char="•"/>
            </a:pPr>
            <a:r>
              <a:rPr lang="en-US" sz="4500">
                <a:solidFill>
                  <a:srgbClr val="022853"/>
                </a:solidFill>
                <a:latin typeface="Alegreya"/>
                <a:ea typeface="Alegreya"/>
                <a:cs typeface="Alegreya"/>
                <a:sym typeface="Alegreya"/>
              </a:rPr>
              <a:t>Determine guilt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028700" y="630345"/>
            <a:ext cx="15441694" cy="120221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861"/>
              </a:lnSpc>
              <a:spcBef>
                <a:spcPct val="0"/>
              </a:spcBef>
            </a:pPr>
            <a:r>
              <a:rPr lang="en-US" b="true" sz="7043">
                <a:solidFill>
                  <a:srgbClr val="022853"/>
                </a:solidFill>
                <a:latin typeface="Alegreya Bold"/>
                <a:ea typeface="Alegreya Bold"/>
                <a:cs typeface="Alegreya Bold"/>
                <a:sym typeface="Alegreya Bold"/>
              </a:rPr>
              <a:t>What Does the Judical Branch Do?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028700" y="2155823"/>
            <a:ext cx="14620213" cy="6794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599"/>
              </a:lnSpc>
              <a:spcBef>
                <a:spcPct val="0"/>
              </a:spcBef>
            </a:pPr>
            <a:r>
              <a:rPr lang="en-US" sz="3999">
                <a:solidFill>
                  <a:srgbClr val="022853"/>
                </a:solidFill>
                <a:latin typeface="Alegreya"/>
                <a:ea typeface="Alegreya"/>
                <a:cs typeface="Alegreya"/>
                <a:sym typeface="Alegreya"/>
              </a:rPr>
              <a:t>The Courts protect the rights of the people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3FC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2735172" y="517078"/>
            <a:ext cx="5827481" cy="8741222"/>
          </a:xfrm>
          <a:custGeom>
            <a:avLst/>
            <a:gdLst/>
            <a:ahLst/>
            <a:cxnLst/>
            <a:rect r="r" b="b" t="t" l="l"/>
            <a:pathLst>
              <a:path h="8741222" w="5827481">
                <a:moveTo>
                  <a:pt x="0" y="0"/>
                </a:moveTo>
                <a:lnTo>
                  <a:pt x="5827482" y="0"/>
                </a:lnTo>
                <a:lnTo>
                  <a:pt x="5827482" y="8741222"/>
                </a:lnTo>
                <a:lnTo>
                  <a:pt x="0" y="874122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-355290" y="8057357"/>
            <a:ext cx="18998580" cy="3086100"/>
            <a:chOff x="0" y="0"/>
            <a:chExt cx="5003741" cy="81280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5003741" cy="812800"/>
            </a:xfrm>
            <a:custGeom>
              <a:avLst/>
              <a:gdLst/>
              <a:ahLst/>
              <a:cxnLst/>
              <a:rect r="r" b="b" t="t" l="l"/>
              <a:pathLst>
                <a:path h="812800" w="5003741">
                  <a:moveTo>
                    <a:pt x="0" y="0"/>
                  </a:moveTo>
                  <a:lnTo>
                    <a:pt x="5003741" y="0"/>
                  </a:lnTo>
                  <a:lnTo>
                    <a:pt x="5003741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EAAA00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38100"/>
              <a:ext cx="5003741" cy="8509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6" id="6"/>
          <p:cNvSpPr txBox="true"/>
          <p:nvPr/>
        </p:nvSpPr>
        <p:spPr>
          <a:xfrm rot="0">
            <a:off x="1028700" y="3063771"/>
            <a:ext cx="11461800" cy="477773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842016" indent="-421008" lvl="1">
              <a:lnSpc>
                <a:spcPts val="5460"/>
              </a:lnSpc>
              <a:buFont typeface="Arial"/>
              <a:buChar char="•"/>
            </a:pPr>
            <a:r>
              <a:rPr lang="en-US" sz="3900">
                <a:solidFill>
                  <a:srgbClr val="022853"/>
                </a:solidFill>
                <a:latin typeface="Alegreya"/>
                <a:ea typeface="Alegreya"/>
                <a:cs typeface="Alegreya"/>
                <a:sym typeface="Alegreya"/>
              </a:rPr>
              <a:t>Made up of two parts: </a:t>
            </a:r>
            <a:r>
              <a:rPr lang="en-US" b="true" sz="3900">
                <a:solidFill>
                  <a:srgbClr val="022853"/>
                </a:solidFill>
                <a:latin typeface="Alegreya Bold"/>
                <a:ea typeface="Alegreya Bold"/>
                <a:cs typeface="Alegreya Bold"/>
                <a:sym typeface="Alegreya Bold"/>
              </a:rPr>
              <a:t>Senate</a:t>
            </a:r>
            <a:r>
              <a:rPr lang="en-US" sz="3900">
                <a:solidFill>
                  <a:srgbClr val="022853"/>
                </a:solidFill>
                <a:latin typeface="Alegreya"/>
                <a:ea typeface="Alegreya"/>
                <a:cs typeface="Alegreya"/>
                <a:sym typeface="Alegreya"/>
              </a:rPr>
              <a:t> and </a:t>
            </a:r>
            <a:r>
              <a:rPr lang="en-US" b="true" sz="3900">
                <a:solidFill>
                  <a:srgbClr val="022853"/>
                </a:solidFill>
                <a:latin typeface="Alegreya Bold"/>
                <a:ea typeface="Alegreya Bold"/>
                <a:cs typeface="Alegreya Bold"/>
                <a:sym typeface="Alegreya Bold"/>
              </a:rPr>
              <a:t>House of Delegates</a:t>
            </a:r>
          </a:p>
          <a:p>
            <a:pPr algn="l" marL="842016" indent="-421008" lvl="1">
              <a:lnSpc>
                <a:spcPts val="5460"/>
              </a:lnSpc>
              <a:buFont typeface="Arial"/>
              <a:buChar char="•"/>
            </a:pPr>
            <a:r>
              <a:rPr lang="en-US" b="true" sz="3900">
                <a:solidFill>
                  <a:srgbClr val="022853"/>
                </a:solidFill>
                <a:latin typeface="Alegreya Bold"/>
                <a:ea typeface="Alegreya Bold"/>
                <a:cs typeface="Alegreya Bold"/>
                <a:sym typeface="Alegreya Bold"/>
              </a:rPr>
              <a:t>Senate: </a:t>
            </a:r>
            <a:r>
              <a:rPr lang="en-US" sz="3900">
                <a:solidFill>
                  <a:srgbClr val="022853"/>
                </a:solidFill>
                <a:latin typeface="Alegreya"/>
                <a:ea typeface="Alegreya"/>
                <a:cs typeface="Alegreya"/>
                <a:sym typeface="Alegreya"/>
              </a:rPr>
              <a:t>2 per district (34 total); elected for four year terms, elections for half the body every two years</a:t>
            </a:r>
          </a:p>
          <a:p>
            <a:pPr algn="l" marL="842016" indent="-421008" lvl="1">
              <a:lnSpc>
                <a:spcPts val="5460"/>
              </a:lnSpc>
              <a:buFont typeface="Arial"/>
              <a:buChar char="•"/>
            </a:pPr>
            <a:r>
              <a:rPr lang="en-US" b="true" sz="3900">
                <a:solidFill>
                  <a:srgbClr val="022853"/>
                </a:solidFill>
                <a:latin typeface="Alegreya Bold"/>
                <a:ea typeface="Alegreya Bold"/>
                <a:cs typeface="Alegreya Bold"/>
                <a:sym typeface="Alegreya Bold"/>
              </a:rPr>
              <a:t>House of Delegates:</a:t>
            </a:r>
            <a:r>
              <a:rPr lang="en-US" sz="3900">
                <a:solidFill>
                  <a:srgbClr val="022853"/>
                </a:solidFill>
                <a:latin typeface="Alegreya"/>
                <a:ea typeface="Alegreya"/>
                <a:cs typeface="Alegreya"/>
                <a:sym typeface="Alegreya"/>
              </a:rPr>
              <a:t> 1 per district (100 total); elected for two year terms; whole body elections every two years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028700" y="611295"/>
            <a:ext cx="15441694" cy="13603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1121"/>
              </a:lnSpc>
              <a:spcBef>
                <a:spcPct val="0"/>
              </a:spcBef>
            </a:pPr>
            <a:r>
              <a:rPr lang="en-US" b="true" sz="7943">
                <a:solidFill>
                  <a:srgbClr val="022853"/>
                </a:solidFill>
                <a:latin typeface="Alegreya Bold"/>
                <a:ea typeface="Alegreya Bold"/>
                <a:cs typeface="Alegreya Bold"/>
                <a:sym typeface="Alegreya Bold"/>
              </a:rPr>
              <a:t>The Legislative Branch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028700" y="2155823"/>
            <a:ext cx="14620213" cy="6794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599"/>
              </a:lnSpc>
              <a:spcBef>
                <a:spcPct val="0"/>
              </a:spcBef>
            </a:pPr>
            <a:r>
              <a:rPr lang="en-US" b="true" sz="3999">
                <a:solidFill>
                  <a:srgbClr val="022853"/>
                </a:solidFill>
                <a:latin typeface="Alegreya Medium"/>
                <a:ea typeface="Alegreya Medium"/>
                <a:cs typeface="Alegreya Medium"/>
                <a:sym typeface="Alegreya Medium"/>
              </a:rPr>
              <a:t>The West Virginia Legislature makes the laws for the state.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DAGr7Ftz5CM</dc:identifier>
  <dcterms:modified xsi:type="dcterms:W3CDTF">2011-08-01T06:04:30Z</dcterms:modified>
  <cp:revision>1</cp:revision>
  <dc:title>HS &amp; MS State Gov</dc:title>
</cp:coreProperties>
</file>