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Alfa Slab One" charset="1" panose="00000500000000000000"/>
      <p:regular r:id="rId31"/>
    </p:embeddedFont>
    <p:embeddedFont>
      <p:font typeface="Cooper Hewitt" charset="1" panose="00000000000000000000"/>
      <p:regular r:id="rId32"/>
    </p:embeddedFont>
    <p:embeddedFont>
      <p:font typeface="Cooper Hewitt Bold" charset="1" panose="00000000000000000000"/>
      <p:regular r:id="rId33"/>
    </p:embeddedFont>
    <p:embeddedFont>
      <p:font typeface="Cooper Hewitt Bold Italics" charset="1" panose="00000000000000000000"/>
      <p:regular r:id="rId34"/>
    </p:embeddedFont>
    <p:embeddedFont>
      <p:font typeface="Cooper Hewitt Italics" charset="1" panose="000000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26" Target="../media/image25.png" Type="http://schemas.openxmlformats.org/officeDocument/2006/relationships/image"/><Relationship Id="rId27" Target="../media/image26.sv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 Id="rId3" Target="https://www.wvencyclopedia.org/entries/1405" TargetMode="External" Type="http://schemas.openxmlformats.org/officeDocument/2006/relationships/hyperlink"/><Relationship Id="rId4" Target="https://www.wvencyclopedia.org/entries/271"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merriam-webster.com/dictionary/creed" TargetMode="External" Type="http://schemas.openxmlformats.org/officeDocument/2006/relationships/hyperlink"/></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https://wvstatemuseumed.wv.gov/2025/state-symbols.html?filter=cultural"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wvencyclopedia.org/entries/1318" TargetMode="External" Type="http://schemas.openxmlformats.org/officeDocument/2006/relationships/hyperlink"/><Relationship Id="rId3" Target="../media/image2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09918" y="-91883"/>
            <a:ext cx="3234176" cy="4134243"/>
          </a:xfrm>
          <a:custGeom>
            <a:avLst/>
            <a:gdLst/>
            <a:ahLst/>
            <a:cxnLst/>
            <a:rect r="r" b="b" t="t" l="l"/>
            <a:pathLst>
              <a:path h="4134243" w="3234176">
                <a:moveTo>
                  <a:pt x="0" y="0"/>
                </a:moveTo>
                <a:lnTo>
                  <a:pt x="3234176" y="0"/>
                </a:lnTo>
                <a:lnTo>
                  <a:pt x="3234176" y="4134243"/>
                </a:lnTo>
                <a:lnTo>
                  <a:pt x="0" y="4134243"/>
                </a:lnTo>
                <a:lnTo>
                  <a:pt x="0" y="0"/>
                </a:lnTo>
                <a:close/>
              </a:path>
            </a:pathLst>
          </a:custGeom>
          <a:blipFill>
            <a:blip r:embed="rId2"/>
            <a:stretch>
              <a:fillRect l="0" t="-1267" r="0" b="0"/>
            </a:stretch>
          </a:blipFill>
        </p:spPr>
      </p:sp>
      <p:sp>
        <p:nvSpPr>
          <p:cNvPr name="Freeform 3" id="3"/>
          <p:cNvSpPr/>
          <p:nvPr/>
        </p:nvSpPr>
        <p:spPr>
          <a:xfrm flipH="false" flipV="false" rot="0">
            <a:off x="0" y="5453099"/>
            <a:ext cx="12029973" cy="4947326"/>
          </a:xfrm>
          <a:custGeom>
            <a:avLst/>
            <a:gdLst/>
            <a:ahLst/>
            <a:cxnLst/>
            <a:rect r="r" b="b" t="t" l="l"/>
            <a:pathLst>
              <a:path h="4947326" w="12029973">
                <a:moveTo>
                  <a:pt x="0" y="0"/>
                </a:moveTo>
                <a:lnTo>
                  <a:pt x="12029973" y="0"/>
                </a:lnTo>
                <a:lnTo>
                  <a:pt x="12029973" y="4947326"/>
                </a:lnTo>
                <a:lnTo>
                  <a:pt x="0" y="494732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319846" y="7665521"/>
            <a:ext cx="3748660" cy="2352284"/>
          </a:xfrm>
          <a:custGeom>
            <a:avLst/>
            <a:gdLst/>
            <a:ahLst/>
            <a:cxnLst/>
            <a:rect r="r" b="b" t="t" l="l"/>
            <a:pathLst>
              <a:path h="2352284" w="3748660">
                <a:moveTo>
                  <a:pt x="0" y="0"/>
                </a:moveTo>
                <a:lnTo>
                  <a:pt x="3748660" y="0"/>
                </a:lnTo>
                <a:lnTo>
                  <a:pt x="3748660" y="2352284"/>
                </a:lnTo>
                <a:lnTo>
                  <a:pt x="0" y="23522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842862">
            <a:off x="6117346" y="5256692"/>
            <a:ext cx="831125" cy="945804"/>
          </a:xfrm>
          <a:custGeom>
            <a:avLst/>
            <a:gdLst/>
            <a:ahLst/>
            <a:cxnLst/>
            <a:rect r="r" b="b" t="t" l="l"/>
            <a:pathLst>
              <a:path h="945804" w="831125">
                <a:moveTo>
                  <a:pt x="0" y="0"/>
                </a:moveTo>
                <a:lnTo>
                  <a:pt x="831126" y="0"/>
                </a:lnTo>
                <a:lnTo>
                  <a:pt x="831126" y="945804"/>
                </a:lnTo>
                <a:lnTo>
                  <a:pt x="0" y="94580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908734" y="6577146"/>
            <a:ext cx="1013031" cy="725583"/>
          </a:xfrm>
          <a:custGeom>
            <a:avLst/>
            <a:gdLst/>
            <a:ahLst/>
            <a:cxnLst/>
            <a:rect r="r" b="b" t="t" l="l"/>
            <a:pathLst>
              <a:path h="725583" w="1013031">
                <a:moveTo>
                  <a:pt x="0" y="0"/>
                </a:moveTo>
                <a:lnTo>
                  <a:pt x="1013031" y="0"/>
                </a:lnTo>
                <a:lnTo>
                  <a:pt x="1013031" y="725583"/>
                </a:lnTo>
                <a:lnTo>
                  <a:pt x="0" y="72558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12655153" y="774263"/>
            <a:ext cx="5373127" cy="5759493"/>
          </a:xfrm>
          <a:custGeom>
            <a:avLst/>
            <a:gdLst/>
            <a:ahLst/>
            <a:cxnLst/>
            <a:rect r="r" b="b" t="t" l="l"/>
            <a:pathLst>
              <a:path h="5759493" w="5373127">
                <a:moveTo>
                  <a:pt x="0" y="0"/>
                </a:moveTo>
                <a:lnTo>
                  <a:pt x="5373127" y="0"/>
                </a:lnTo>
                <a:lnTo>
                  <a:pt x="5373127" y="5759492"/>
                </a:lnTo>
                <a:lnTo>
                  <a:pt x="0" y="5759492"/>
                </a:lnTo>
                <a:lnTo>
                  <a:pt x="0" y="0"/>
                </a:lnTo>
                <a:close/>
              </a:path>
            </a:pathLst>
          </a:custGeom>
          <a:blipFill>
            <a:blip r:embed="rId11"/>
            <a:stretch>
              <a:fillRect l="0" t="0" r="0" b="0"/>
            </a:stretch>
          </a:blipFill>
        </p:spPr>
      </p:sp>
      <p:sp>
        <p:nvSpPr>
          <p:cNvPr name="Freeform 8" id="8"/>
          <p:cNvSpPr/>
          <p:nvPr/>
        </p:nvSpPr>
        <p:spPr>
          <a:xfrm flipH="false" flipV="false" rot="-666261">
            <a:off x="16454479" y="4466324"/>
            <a:ext cx="1204156" cy="1810760"/>
          </a:xfrm>
          <a:custGeom>
            <a:avLst/>
            <a:gdLst/>
            <a:ahLst/>
            <a:cxnLst/>
            <a:rect r="r" b="b" t="t" l="l"/>
            <a:pathLst>
              <a:path h="1810760" w="1204156">
                <a:moveTo>
                  <a:pt x="0" y="0"/>
                </a:moveTo>
                <a:lnTo>
                  <a:pt x="1204155" y="0"/>
                </a:lnTo>
                <a:lnTo>
                  <a:pt x="1204155" y="1810760"/>
                </a:lnTo>
                <a:lnTo>
                  <a:pt x="0" y="181076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908734" y="7302729"/>
            <a:ext cx="1013031" cy="725583"/>
          </a:xfrm>
          <a:custGeom>
            <a:avLst/>
            <a:gdLst/>
            <a:ahLst/>
            <a:cxnLst/>
            <a:rect r="r" b="b" t="t" l="l"/>
            <a:pathLst>
              <a:path h="725583" w="1013031">
                <a:moveTo>
                  <a:pt x="0" y="0"/>
                </a:moveTo>
                <a:lnTo>
                  <a:pt x="1013031" y="0"/>
                </a:lnTo>
                <a:lnTo>
                  <a:pt x="1013031" y="725583"/>
                </a:lnTo>
                <a:lnTo>
                  <a:pt x="0" y="72558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1724410" y="6939937"/>
            <a:ext cx="1013031" cy="725583"/>
          </a:xfrm>
          <a:custGeom>
            <a:avLst/>
            <a:gdLst/>
            <a:ahLst/>
            <a:cxnLst/>
            <a:rect r="r" b="b" t="t" l="l"/>
            <a:pathLst>
              <a:path h="725583" w="1013031">
                <a:moveTo>
                  <a:pt x="0" y="0"/>
                </a:moveTo>
                <a:lnTo>
                  <a:pt x="1013031" y="0"/>
                </a:lnTo>
                <a:lnTo>
                  <a:pt x="1013031" y="725584"/>
                </a:lnTo>
                <a:lnTo>
                  <a:pt x="0" y="72558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12699309" y="1137032"/>
            <a:ext cx="356738" cy="310808"/>
          </a:xfrm>
          <a:custGeom>
            <a:avLst/>
            <a:gdLst/>
            <a:ahLst/>
            <a:cxnLst/>
            <a:rect r="r" b="b" t="t" l="l"/>
            <a:pathLst>
              <a:path h="310808" w="356738">
                <a:moveTo>
                  <a:pt x="0" y="0"/>
                </a:moveTo>
                <a:lnTo>
                  <a:pt x="356737" y="0"/>
                </a:lnTo>
                <a:lnTo>
                  <a:pt x="356737" y="310808"/>
                </a:lnTo>
                <a:lnTo>
                  <a:pt x="0" y="31080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2" id="12"/>
          <p:cNvSpPr/>
          <p:nvPr/>
        </p:nvSpPr>
        <p:spPr>
          <a:xfrm flipH="false" flipV="false" rot="2948665">
            <a:off x="4293531" y="3018875"/>
            <a:ext cx="374280" cy="658074"/>
          </a:xfrm>
          <a:custGeom>
            <a:avLst/>
            <a:gdLst/>
            <a:ahLst/>
            <a:cxnLst/>
            <a:rect r="r" b="b" t="t" l="l"/>
            <a:pathLst>
              <a:path h="658074" w="374280">
                <a:moveTo>
                  <a:pt x="0" y="0"/>
                </a:moveTo>
                <a:lnTo>
                  <a:pt x="374280" y="0"/>
                </a:lnTo>
                <a:lnTo>
                  <a:pt x="374280" y="658074"/>
                </a:lnTo>
                <a:lnTo>
                  <a:pt x="0" y="658074"/>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3" id="13"/>
          <p:cNvSpPr/>
          <p:nvPr/>
        </p:nvSpPr>
        <p:spPr>
          <a:xfrm flipH="true" flipV="false" rot="-586394">
            <a:off x="17325684" y="6523970"/>
            <a:ext cx="582355" cy="831935"/>
          </a:xfrm>
          <a:custGeom>
            <a:avLst/>
            <a:gdLst/>
            <a:ahLst/>
            <a:cxnLst/>
            <a:rect r="r" b="b" t="t" l="l"/>
            <a:pathLst>
              <a:path h="831935" w="582355">
                <a:moveTo>
                  <a:pt x="582355" y="0"/>
                </a:moveTo>
                <a:lnTo>
                  <a:pt x="0" y="0"/>
                </a:lnTo>
                <a:lnTo>
                  <a:pt x="0" y="831935"/>
                </a:lnTo>
                <a:lnTo>
                  <a:pt x="582355" y="831935"/>
                </a:lnTo>
                <a:lnTo>
                  <a:pt x="582355"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4" id="14"/>
          <p:cNvSpPr/>
          <p:nvPr/>
        </p:nvSpPr>
        <p:spPr>
          <a:xfrm flipH="false" flipV="false" rot="0">
            <a:off x="13340965" y="5624094"/>
            <a:ext cx="347305" cy="374116"/>
          </a:xfrm>
          <a:custGeom>
            <a:avLst/>
            <a:gdLst/>
            <a:ahLst/>
            <a:cxnLst/>
            <a:rect r="r" b="b" t="t" l="l"/>
            <a:pathLst>
              <a:path h="374116" w="347305">
                <a:moveTo>
                  <a:pt x="0" y="0"/>
                </a:moveTo>
                <a:lnTo>
                  <a:pt x="347305" y="0"/>
                </a:lnTo>
                <a:lnTo>
                  <a:pt x="347305" y="374117"/>
                </a:lnTo>
                <a:lnTo>
                  <a:pt x="0" y="374117"/>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5" id="15"/>
          <p:cNvSpPr/>
          <p:nvPr/>
        </p:nvSpPr>
        <p:spPr>
          <a:xfrm flipH="false" flipV="false" rot="0">
            <a:off x="14047970" y="5169965"/>
            <a:ext cx="418783" cy="403427"/>
          </a:xfrm>
          <a:custGeom>
            <a:avLst/>
            <a:gdLst/>
            <a:ahLst/>
            <a:cxnLst/>
            <a:rect r="r" b="b" t="t" l="l"/>
            <a:pathLst>
              <a:path h="403427" w="418783">
                <a:moveTo>
                  <a:pt x="0" y="0"/>
                </a:moveTo>
                <a:lnTo>
                  <a:pt x="418783" y="0"/>
                </a:lnTo>
                <a:lnTo>
                  <a:pt x="418783" y="403428"/>
                </a:lnTo>
                <a:lnTo>
                  <a:pt x="0" y="403428"/>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6" id="16"/>
          <p:cNvSpPr/>
          <p:nvPr/>
        </p:nvSpPr>
        <p:spPr>
          <a:xfrm flipH="false" flipV="false" rot="0">
            <a:off x="12269841" y="1447840"/>
            <a:ext cx="356738" cy="310808"/>
          </a:xfrm>
          <a:custGeom>
            <a:avLst/>
            <a:gdLst/>
            <a:ahLst/>
            <a:cxnLst/>
            <a:rect r="r" b="b" t="t" l="l"/>
            <a:pathLst>
              <a:path h="310808" w="356738">
                <a:moveTo>
                  <a:pt x="0" y="0"/>
                </a:moveTo>
                <a:lnTo>
                  <a:pt x="356737" y="0"/>
                </a:lnTo>
                <a:lnTo>
                  <a:pt x="356737" y="310808"/>
                </a:lnTo>
                <a:lnTo>
                  <a:pt x="0" y="31080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0">
            <a:off x="12269841" y="1028700"/>
            <a:ext cx="356738" cy="310808"/>
          </a:xfrm>
          <a:custGeom>
            <a:avLst/>
            <a:gdLst/>
            <a:ahLst/>
            <a:cxnLst/>
            <a:rect r="r" b="b" t="t" l="l"/>
            <a:pathLst>
              <a:path h="310808" w="356738">
                <a:moveTo>
                  <a:pt x="0" y="0"/>
                </a:moveTo>
                <a:lnTo>
                  <a:pt x="356737" y="0"/>
                </a:lnTo>
                <a:lnTo>
                  <a:pt x="356737" y="310808"/>
                </a:lnTo>
                <a:lnTo>
                  <a:pt x="0" y="31080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false" flipV="false" rot="0">
            <a:off x="52275" y="3354848"/>
            <a:ext cx="2574731" cy="2481397"/>
          </a:xfrm>
          <a:custGeom>
            <a:avLst/>
            <a:gdLst/>
            <a:ahLst/>
            <a:cxnLst/>
            <a:rect r="r" b="b" t="t" l="l"/>
            <a:pathLst>
              <a:path h="2481397" w="2574731">
                <a:moveTo>
                  <a:pt x="0" y="0"/>
                </a:moveTo>
                <a:lnTo>
                  <a:pt x="2574731" y="0"/>
                </a:lnTo>
                <a:lnTo>
                  <a:pt x="2574731" y="2481397"/>
                </a:lnTo>
                <a:lnTo>
                  <a:pt x="0" y="2481397"/>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19" id="19"/>
          <p:cNvSpPr/>
          <p:nvPr/>
        </p:nvSpPr>
        <p:spPr>
          <a:xfrm flipH="false" flipV="false" rot="0">
            <a:off x="343579" y="5575487"/>
            <a:ext cx="223107" cy="323931"/>
          </a:xfrm>
          <a:custGeom>
            <a:avLst/>
            <a:gdLst/>
            <a:ahLst/>
            <a:cxnLst/>
            <a:rect r="r" b="b" t="t" l="l"/>
            <a:pathLst>
              <a:path h="323931" w="223107">
                <a:moveTo>
                  <a:pt x="0" y="0"/>
                </a:moveTo>
                <a:lnTo>
                  <a:pt x="223108" y="0"/>
                </a:lnTo>
                <a:lnTo>
                  <a:pt x="223108" y="323931"/>
                </a:lnTo>
                <a:lnTo>
                  <a:pt x="0" y="323931"/>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20" id="20"/>
          <p:cNvSpPr/>
          <p:nvPr/>
        </p:nvSpPr>
        <p:spPr>
          <a:xfrm flipH="false" flipV="false" rot="0">
            <a:off x="685627" y="5836245"/>
            <a:ext cx="223107" cy="323931"/>
          </a:xfrm>
          <a:custGeom>
            <a:avLst/>
            <a:gdLst/>
            <a:ahLst/>
            <a:cxnLst/>
            <a:rect r="r" b="b" t="t" l="l"/>
            <a:pathLst>
              <a:path h="323931" w="223107">
                <a:moveTo>
                  <a:pt x="0" y="0"/>
                </a:moveTo>
                <a:lnTo>
                  <a:pt x="223107" y="0"/>
                </a:lnTo>
                <a:lnTo>
                  <a:pt x="223107" y="323931"/>
                </a:lnTo>
                <a:lnTo>
                  <a:pt x="0" y="323931"/>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Freeform 21" id="21"/>
          <p:cNvSpPr/>
          <p:nvPr/>
        </p:nvSpPr>
        <p:spPr>
          <a:xfrm flipH="false" flipV="false" rot="0">
            <a:off x="1303696" y="5836245"/>
            <a:ext cx="223107" cy="323931"/>
          </a:xfrm>
          <a:custGeom>
            <a:avLst/>
            <a:gdLst/>
            <a:ahLst/>
            <a:cxnLst/>
            <a:rect r="r" b="b" t="t" l="l"/>
            <a:pathLst>
              <a:path h="323931" w="223107">
                <a:moveTo>
                  <a:pt x="0" y="0"/>
                </a:moveTo>
                <a:lnTo>
                  <a:pt x="223107" y="0"/>
                </a:lnTo>
                <a:lnTo>
                  <a:pt x="223107" y="323931"/>
                </a:lnTo>
                <a:lnTo>
                  <a:pt x="0" y="323931"/>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22" id="22"/>
          <p:cNvSpPr txBox="true"/>
          <p:nvPr/>
        </p:nvSpPr>
        <p:spPr>
          <a:xfrm rot="0">
            <a:off x="5661422" y="1663341"/>
            <a:ext cx="6965156" cy="2512695"/>
          </a:xfrm>
          <a:prstGeom prst="rect">
            <a:avLst/>
          </a:prstGeom>
        </p:spPr>
        <p:txBody>
          <a:bodyPr anchor="t" rtlCol="false" tIns="0" lIns="0" bIns="0" rIns="0">
            <a:spAutoFit/>
          </a:bodyPr>
          <a:lstStyle/>
          <a:p>
            <a:pPr algn="ctr">
              <a:lnSpc>
                <a:spcPts val="10080"/>
              </a:lnSpc>
            </a:pPr>
            <a:r>
              <a:rPr lang="en-US" sz="7200">
                <a:solidFill>
                  <a:srgbClr val="000000"/>
                </a:solidFill>
                <a:latin typeface="Alfa Slab One"/>
                <a:ea typeface="Alfa Slab One"/>
                <a:cs typeface="Alfa Slab One"/>
                <a:sym typeface="Alfa Slab One"/>
              </a:rPr>
              <a:t>West Virginia </a:t>
            </a:r>
          </a:p>
          <a:p>
            <a:pPr algn="ctr">
              <a:lnSpc>
                <a:spcPts val="10080"/>
              </a:lnSpc>
            </a:pPr>
            <a:r>
              <a:rPr lang="en-US" sz="7200">
                <a:solidFill>
                  <a:srgbClr val="000000"/>
                </a:solidFill>
                <a:latin typeface="Alfa Slab One"/>
                <a:ea typeface="Alfa Slab One"/>
                <a:cs typeface="Alfa Slab One"/>
                <a:sym typeface="Alfa Slab One"/>
              </a:rPr>
              <a:t>State Symbols</a:t>
            </a:r>
          </a:p>
        </p:txBody>
      </p:sp>
      <p:sp>
        <p:nvSpPr>
          <p:cNvPr name="Freeform 23" id="23"/>
          <p:cNvSpPr/>
          <p:nvPr/>
        </p:nvSpPr>
        <p:spPr>
          <a:xfrm flipH="false" flipV="false" rot="2948665">
            <a:off x="4445599" y="3616856"/>
            <a:ext cx="409554" cy="720095"/>
          </a:xfrm>
          <a:custGeom>
            <a:avLst/>
            <a:gdLst/>
            <a:ahLst/>
            <a:cxnLst/>
            <a:rect r="r" b="b" t="t" l="l"/>
            <a:pathLst>
              <a:path h="720095" w="409554">
                <a:moveTo>
                  <a:pt x="0" y="0"/>
                </a:moveTo>
                <a:lnTo>
                  <a:pt x="409554" y="0"/>
                </a:lnTo>
                <a:lnTo>
                  <a:pt x="409554" y="720096"/>
                </a:lnTo>
                <a:lnTo>
                  <a:pt x="0" y="72009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410266" y="1759269"/>
            <a:ext cx="7333972" cy="5718808"/>
          </a:xfrm>
          <a:custGeom>
            <a:avLst/>
            <a:gdLst/>
            <a:ahLst/>
            <a:cxnLst/>
            <a:rect r="r" b="b" t="t" l="l"/>
            <a:pathLst>
              <a:path h="5718808" w="7333972">
                <a:moveTo>
                  <a:pt x="0" y="0"/>
                </a:moveTo>
                <a:lnTo>
                  <a:pt x="7333972" y="0"/>
                </a:lnTo>
                <a:lnTo>
                  <a:pt x="7333972" y="5718809"/>
                </a:lnTo>
                <a:lnTo>
                  <a:pt x="0" y="5718809"/>
                </a:lnTo>
                <a:lnTo>
                  <a:pt x="0" y="0"/>
                </a:lnTo>
                <a:close/>
              </a:path>
            </a:pathLst>
          </a:custGeom>
          <a:blipFill>
            <a:blip r:embed="rId2"/>
            <a:stretch>
              <a:fillRect l="0" t="0" r="0" b="0"/>
            </a:stretch>
          </a:blipFill>
        </p:spPr>
      </p:sp>
      <p:sp>
        <p:nvSpPr>
          <p:cNvPr name="TextBox 3" id="3"/>
          <p:cNvSpPr txBox="true"/>
          <p:nvPr/>
        </p:nvSpPr>
        <p:spPr>
          <a:xfrm rot="0">
            <a:off x="1581150" y="885825"/>
            <a:ext cx="6153963"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Insect</a:t>
            </a:r>
          </a:p>
        </p:txBody>
      </p:sp>
      <p:sp>
        <p:nvSpPr>
          <p:cNvPr name="TextBox 4" id="4"/>
          <p:cNvSpPr txBox="true"/>
          <p:nvPr/>
        </p:nvSpPr>
        <p:spPr>
          <a:xfrm rot="0">
            <a:off x="1581150" y="2723197"/>
            <a:ext cx="7157941" cy="4754880"/>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The honey bee (Apis mellifera) became the official state insect of West Virginia through the Legislature's adoption of Senate Concurrent Resolution No. 9 on March 7, 2002.</a:t>
            </a:r>
          </a:p>
          <a:p>
            <a:pPr algn="l">
              <a:lnSpc>
                <a:spcPts val="2520"/>
              </a:lnSpc>
            </a:pPr>
          </a:p>
          <a:p>
            <a:pPr algn="l">
              <a:lnSpc>
                <a:spcPts val="2520"/>
              </a:lnSpc>
            </a:pPr>
            <a:r>
              <a:rPr lang="en-US" sz="1800">
                <a:solidFill>
                  <a:srgbClr val="000000"/>
                </a:solidFill>
                <a:latin typeface="Cooper Hewitt"/>
                <a:ea typeface="Cooper Hewitt"/>
                <a:cs typeface="Cooper Hewitt"/>
                <a:sym typeface="Cooper Hewitt"/>
              </a:rPr>
              <a:t>The honey bee, which has six legs, four wings, and a coloring that ranges from dark yellow to gold. Three dark bands are featured o</a:t>
            </a:r>
            <a:r>
              <a:rPr lang="en-US" sz="1800" u="none">
                <a:solidFill>
                  <a:srgbClr val="000000"/>
                </a:solidFill>
                <a:latin typeface="Cooper Hewitt"/>
                <a:ea typeface="Cooper Hewitt"/>
                <a:cs typeface="Cooper Hewitt"/>
                <a:sym typeface="Cooper Hewitt"/>
              </a:rPr>
              <a:t>n its</a:t>
            </a:r>
            <a:r>
              <a:rPr lang="en-US" sz="1800">
                <a:solidFill>
                  <a:srgbClr val="000000"/>
                </a:solidFill>
                <a:latin typeface="Cooper Hewitt"/>
                <a:ea typeface="Cooper Hewitt"/>
                <a:cs typeface="Cooper Hewitt"/>
                <a:sym typeface="Cooper Hewitt"/>
              </a:rPr>
              <a:t> abdomen. The honey bee produces a flavorful honey and also pollinates many of the state's important crops including fruits, vegetables, and grasses.</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The three casts in each hive: queen bees, worker bees, and drone bees. Each colony has one queen bee, she has a long extended abdomen and lays eggs. The worker bees make up most of the colonies population, which are undeveloped females. Their duties change with age. Then drone bees are the largest bees in the colony and has one purpose, which is to mate with the queen. He will then die. </a:t>
            </a:r>
          </a:p>
        </p:txBody>
      </p:sp>
      <p:sp>
        <p:nvSpPr>
          <p:cNvPr name="TextBox 5" id="5"/>
          <p:cNvSpPr txBox="true"/>
          <p:nvPr/>
        </p:nvSpPr>
        <p:spPr>
          <a:xfrm rot="0">
            <a:off x="1581150" y="7701862"/>
            <a:ext cx="12202363" cy="66865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The honey bee produces more benefits to West Virginia's economy than any other insect. A majority of the state’s honey comes from Locust, Tulip Poplar, and Basswood blossom, although other crops can be used to produce honey.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908532" y="2814565"/>
            <a:ext cx="7017506" cy="4657870"/>
          </a:xfrm>
          <a:custGeom>
            <a:avLst/>
            <a:gdLst/>
            <a:ahLst/>
            <a:cxnLst/>
            <a:rect r="r" b="b" t="t" l="l"/>
            <a:pathLst>
              <a:path h="4657870" w="7017506">
                <a:moveTo>
                  <a:pt x="0" y="0"/>
                </a:moveTo>
                <a:lnTo>
                  <a:pt x="7017506" y="0"/>
                </a:lnTo>
                <a:lnTo>
                  <a:pt x="7017506" y="4657870"/>
                </a:lnTo>
                <a:lnTo>
                  <a:pt x="0" y="4657870"/>
                </a:lnTo>
                <a:lnTo>
                  <a:pt x="0" y="0"/>
                </a:lnTo>
                <a:close/>
              </a:path>
            </a:pathLst>
          </a:custGeom>
          <a:blipFill>
            <a:blip r:embed="rId2"/>
            <a:stretch>
              <a:fillRect l="0" t="0" r="0" b="0"/>
            </a:stretch>
          </a:blipFill>
        </p:spPr>
      </p:sp>
      <p:sp>
        <p:nvSpPr>
          <p:cNvPr name="TextBox 3" id="3"/>
          <p:cNvSpPr txBox="true"/>
          <p:nvPr/>
        </p:nvSpPr>
        <p:spPr>
          <a:xfrm rot="0">
            <a:off x="1577427" y="885825"/>
            <a:ext cx="8115300"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Butterfly</a:t>
            </a:r>
          </a:p>
        </p:txBody>
      </p:sp>
      <p:sp>
        <p:nvSpPr>
          <p:cNvPr name="TextBox 4" id="4"/>
          <p:cNvSpPr txBox="true"/>
          <p:nvPr/>
        </p:nvSpPr>
        <p:spPr>
          <a:xfrm rot="0">
            <a:off x="1581150" y="3006090"/>
            <a:ext cx="7157941" cy="3183255"/>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The monarch butterfly (Danaus plexippus) was designated as the official state butterfly of West Virginia when Senate Concurrent Resolution No. 11 was adopted by the Legislature on March 1, 1995.</a:t>
            </a:r>
          </a:p>
          <a:p>
            <a:pPr algn="l">
              <a:lnSpc>
                <a:spcPts val="2520"/>
              </a:lnSpc>
            </a:pPr>
          </a:p>
          <a:p>
            <a:pPr algn="l">
              <a:lnSpc>
                <a:spcPts val="2520"/>
              </a:lnSpc>
            </a:pPr>
            <a:r>
              <a:rPr lang="en-US" sz="1800">
                <a:solidFill>
                  <a:srgbClr val="000000"/>
                </a:solidFill>
                <a:latin typeface="Cooper Hewitt"/>
                <a:ea typeface="Cooper Hewitt"/>
                <a:cs typeface="Cooper Hewitt"/>
                <a:sym typeface="Cooper Hewitt"/>
              </a:rPr>
              <a:t>The orange a</a:t>
            </a:r>
            <a:r>
              <a:rPr lang="en-US" sz="1800" u="none">
                <a:solidFill>
                  <a:srgbClr val="000000"/>
                </a:solidFill>
                <a:latin typeface="Cooper Hewitt"/>
                <a:ea typeface="Cooper Hewitt"/>
                <a:cs typeface="Cooper Hewitt"/>
                <a:sym typeface="Cooper Hewitt"/>
              </a:rPr>
              <a:t>n</a:t>
            </a:r>
            <a:r>
              <a:rPr lang="en-US" sz="1800">
                <a:solidFill>
                  <a:srgbClr val="000000"/>
                </a:solidFill>
                <a:latin typeface="Cooper Hewitt"/>
                <a:ea typeface="Cooper Hewitt"/>
                <a:cs typeface="Cooper Hewitt"/>
                <a:sym typeface="Cooper Hewitt"/>
              </a:rPr>
              <a:t>d black insect dines on milkweed as a caterpillar and sips nectar from flowers as a butterfly. These beautiful butterflies can be found throughout the state. At the end of summer, monarch butterflies migrate south to Mexico.</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The monarch butterfly is proposed as a threatened species. </a:t>
            </a:r>
          </a:p>
        </p:txBody>
      </p:sp>
      <p:sp>
        <p:nvSpPr>
          <p:cNvPr name="TextBox 5" id="5"/>
          <p:cNvSpPr txBox="true"/>
          <p:nvPr/>
        </p:nvSpPr>
        <p:spPr>
          <a:xfrm rot="0">
            <a:off x="1581150" y="7075170"/>
            <a:ext cx="7157941" cy="66865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The butterflies that you see in the springtime are the great grandchildren of the butterflies that lived in Mexico during the winter.</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973704" y="2583228"/>
            <a:ext cx="6795558" cy="4688935"/>
          </a:xfrm>
          <a:custGeom>
            <a:avLst/>
            <a:gdLst/>
            <a:ahLst/>
            <a:cxnLst/>
            <a:rect r="r" b="b" t="t" l="l"/>
            <a:pathLst>
              <a:path h="4688935" w="6795558">
                <a:moveTo>
                  <a:pt x="0" y="0"/>
                </a:moveTo>
                <a:lnTo>
                  <a:pt x="6795559" y="0"/>
                </a:lnTo>
                <a:lnTo>
                  <a:pt x="6795559" y="4688935"/>
                </a:lnTo>
                <a:lnTo>
                  <a:pt x="0" y="4688935"/>
                </a:lnTo>
                <a:lnTo>
                  <a:pt x="0" y="0"/>
                </a:lnTo>
                <a:close/>
              </a:path>
            </a:pathLst>
          </a:custGeom>
          <a:blipFill>
            <a:blip r:embed="rId2"/>
            <a:stretch>
              <a:fillRect l="0" t="0" r="0" b="0"/>
            </a:stretch>
          </a:blipFill>
        </p:spPr>
      </p:sp>
      <p:sp>
        <p:nvSpPr>
          <p:cNvPr name="TextBox 3" id="3"/>
          <p:cNvSpPr txBox="true"/>
          <p:nvPr/>
        </p:nvSpPr>
        <p:spPr>
          <a:xfrm rot="0">
            <a:off x="1581150" y="885825"/>
            <a:ext cx="5106213"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Fish</a:t>
            </a:r>
          </a:p>
        </p:txBody>
      </p:sp>
      <p:sp>
        <p:nvSpPr>
          <p:cNvPr name="TextBox 4" id="4"/>
          <p:cNvSpPr txBox="true"/>
          <p:nvPr/>
        </p:nvSpPr>
        <p:spPr>
          <a:xfrm rot="0">
            <a:off x="1581150" y="2227748"/>
            <a:ext cx="7562850" cy="6640830"/>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The brook trout (Salvelinus fontinalis), which thrives in West Virginia's small, cold, spring-fed mountain streams, became the official state fish in 1973. In fact, the olive-colored fish is the Mountain State's only native species of trout. The light-colored edges of its lower fins help to make the fish easily identifiable. Male brook trouts also feature a recognizable reddish belly.</a:t>
            </a:r>
          </a:p>
          <a:p>
            <a:pPr algn="l">
              <a:lnSpc>
                <a:spcPts val="2520"/>
              </a:lnSpc>
            </a:pPr>
          </a:p>
          <a:p>
            <a:pPr algn="l">
              <a:lnSpc>
                <a:spcPts val="2520"/>
              </a:lnSpc>
            </a:pPr>
            <a:r>
              <a:rPr lang="en-US" sz="1800">
                <a:solidFill>
                  <a:srgbClr val="000000"/>
                </a:solidFill>
                <a:latin typeface="Cooper Hewitt"/>
                <a:ea typeface="Cooper Hewitt"/>
                <a:cs typeface="Cooper Hewitt"/>
                <a:sym typeface="Cooper Hewitt"/>
              </a:rPr>
              <a:t>The Legislature officially recognized it as the state fish with House Concurrent Resolution No. 6, which was adopted during the Regular Session in 1973.</a:t>
            </a:r>
          </a:p>
          <a:p>
            <a:pPr algn="l">
              <a:lnSpc>
                <a:spcPts val="2520"/>
              </a:lnSpc>
            </a:pPr>
          </a:p>
          <a:p>
            <a:pPr algn="l">
              <a:lnSpc>
                <a:spcPts val="2520"/>
              </a:lnSpc>
            </a:pPr>
            <a:r>
              <a:rPr lang="en-US" sz="1800">
                <a:solidFill>
                  <a:srgbClr val="000000"/>
                </a:solidFill>
                <a:latin typeface="Cooper Hewitt"/>
                <a:ea typeface="Cooper Hewitt"/>
                <a:cs typeface="Cooper Hewitt"/>
                <a:sym typeface="Cooper Hewitt"/>
              </a:rPr>
              <a:t>Many of the headwater streams of the Cheat, Greenbrier, Elk, Potomac, and Tygart rivers contain good brook trout populations. The longest brook trout was caught in the </a:t>
            </a:r>
            <a:r>
              <a:rPr lang="en-US" sz="1800" u="sng">
                <a:solidFill>
                  <a:srgbClr val="000000"/>
                </a:solidFill>
                <a:latin typeface="Cooper Hewitt"/>
                <a:ea typeface="Cooper Hewitt"/>
                <a:cs typeface="Cooper Hewitt"/>
                <a:sym typeface="Cooper Hewitt"/>
                <a:hlinkClick r:id="rId3" tooltip="https://www.wvencyclopedia.org/entries/1405"/>
              </a:rPr>
              <a:t>Lost River</a:t>
            </a:r>
            <a:r>
              <a:rPr lang="en-US" sz="1800">
                <a:solidFill>
                  <a:srgbClr val="000000"/>
                </a:solidFill>
                <a:latin typeface="Cooper Hewitt"/>
                <a:ea typeface="Cooper Hewitt"/>
                <a:cs typeface="Cooper Hewitt"/>
                <a:sym typeface="Cooper Hewitt"/>
              </a:rPr>
              <a:t> in 1981 and measured 23.5 inches, and the heaviest was 7.64 pounds, caught in </a:t>
            </a:r>
            <a:r>
              <a:rPr lang="en-US" sz="1800" u="sng">
                <a:solidFill>
                  <a:srgbClr val="000000"/>
                </a:solidFill>
                <a:latin typeface="Cooper Hewitt"/>
                <a:ea typeface="Cooper Hewitt"/>
                <a:cs typeface="Cooper Hewitt"/>
                <a:sym typeface="Cooper Hewitt"/>
                <a:hlinkClick r:id="rId4" tooltip="https://www.wvencyclopedia.org/entries/271"/>
              </a:rPr>
              <a:t>Shavers Fork</a:t>
            </a:r>
            <a:r>
              <a:rPr lang="en-US" sz="1800">
                <a:solidFill>
                  <a:srgbClr val="000000"/>
                </a:solidFill>
                <a:latin typeface="Cooper Hewitt"/>
                <a:ea typeface="Cooper Hewitt"/>
                <a:cs typeface="Cooper Hewitt"/>
                <a:sym typeface="Cooper Hewitt"/>
              </a:rPr>
              <a:t> in 2004.</a:t>
            </a:r>
          </a:p>
          <a:p>
            <a:pPr algn="l">
              <a:lnSpc>
                <a:spcPts val="2520"/>
              </a:lnSpc>
            </a:pPr>
          </a:p>
          <a:p>
            <a:pPr algn="l">
              <a:lnSpc>
                <a:spcPts val="2520"/>
              </a:lnSpc>
            </a:pPr>
            <a:r>
              <a:rPr lang="en-US" sz="1800">
                <a:solidFill>
                  <a:srgbClr val="000000"/>
                </a:solidFill>
                <a:latin typeface="Cooper Hewitt"/>
                <a:ea typeface="Cooper Hewitt"/>
                <a:cs typeface="Cooper Hewitt"/>
                <a:sym typeface="Cooper Hewitt"/>
              </a:rPr>
              <a:t>The brook trout can be distinguished from both the rainbow and brown trout by light twisting lines across the back instead of brown or black spots, and the milky-white first ray of pectoral, pelvic, and anal fins</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The best time to fish for brook trout is in late April or May when the waters warm a little and the first good hatches of mayflies and other insects appear.</a:t>
            </a:r>
          </a:p>
        </p:txBody>
      </p:sp>
      <p:sp>
        <p:nvSpPr>
          <p:cNvPr name="TextBox 5" id="5"/>
          <p:cNvSpPr txBox="true"/>
          <p:nvPr/>
        </p:nvSpPr>
        <p:spPr>
          <a:xfrm rot="0">
            <a:off x="10078263" y="7679810"/>
            <a:ext cx="6586441" cy="66865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Brook trout are also known as specks, brook char, and speckled trout.</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656698" y="2799287"/>
            <a:ext cx="6980533" cy="4527561"/>
          </a:xfrm>
          <a:custGeom>
            <a:avLst/>
            <a:gdLst/>
            <a:ahLst/>
            <a:cxnLst/>
            <a:rect r="r" b="b" t="t" l="l"/>
            <a:pathLst>
              <a:path h="4527561" w="6980533">
                <a:moveTo>
                  <a:pt x="0" y="0"/>
                </a:moveTo>
                <a:lnTo>
                  <a:pt x="6980533" y="0"/>
                </a:lnTo>
                <a:lnTo>
                  <a:pt x="6980533" y="4527560"/>
                </a:lnTo>
                <a:lnTo>
                  <a:pt x="0" y="4527560"/>
                </a:lnTo>
                <a:lnTo>
                  <a:pt x="0" y="0"/>
                </a:lnTo>
                <a:close/>
              </a:path>
            </a:pathLst>
          </a:custGeom>
          <a:blipFill>
            <a:blip r:embed="rId2"/>
            <a:stretch>
              <a:fillRect l="0" t="0" r="0" b="0"/>
            </a:stretch>
          </a:blipFill>
        </p:spPr>
      </p:sp>
      <p:sp>
        <p:nvSpPr>
          <p:cNvPr name="TextBox 3" id="3"/>
          <p:cNvSpPr txBox="true"/>
          <p:nvPr/>
        </p:nvSpPr>
        <p:spPr>
          <a:xfrm rot="0">
            <a:off x="1655407" y="889509"/>
            <a:ext cx="8623360"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Amphibian</a:t>
            </a:r>
          </a:p>
        </p:txBody>
      </p:sp>
      <p:sp>
        <p:nvSpPr>
          <p:cNvPr name="TextBox 4" id="4"/>
          <p:cNvSpPr txBox="true"/>
          <p:nvPr/>
        </p:nvSpPr>
        <p:spPr>
          <a:xfrm rot="0">
            <a:off x="1655407" y="2713562"/>
            <a:ext cx="7157941" cy="5069205"/>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The Northern red salamander (Pseudotriton ruber) was named the official state amphibian on March 12, 2015 when the Legislature adopted House Concurrent Resolution No. 31.</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The resolution was proposed by eighth grade students taking the West Virginia Studies class at Romney Middle School. They proposed that the color pattern of the amphibian showcases the colorful fall foliage of the state—especially that of the Sugar Maple (the state tree </a:t>
            </a:r>
            <a:r>
              <a:rPr lang="en-US" sz="1800" u="none">
                <a:solidFill>
                  <a:srgbClr val="000000"/>
                </a:solidFill>
                <a:latin typeface="Cooper Hewitt"/>
                <a:ea typeface="Cooper Hewitt"/>
                <a:cs typeface="Cooper Hewitt"/>
                <a:sym typeface="Cooper Hewitt"/>
              </a:rPr>
              <a:t>o</a:t>
            </a:r>
            <a:r>
              <a:rPr lang="en-US" sz="1800">
                <a:solidFill>
                  <a:srgbClr val="000000"/>
                </a:solidFill>
                <a:latin typeface="Cooper Hewitt"/>
                <a:ea typeface="Cooper Hewitt"/>
                <a:cs typeface="Cooper Hewitt"/>
                <a:sym typeface="Cooper Hewitt"/>
              </a:rPr>
              <a:t>f We</a:t>
            </a:r>
            <a:r>
              <a:rPr lang="en-US" sz="1800" u="none">
                <a:solidFill>
                  <a:srgbClr val="000000"/>
                </a:solidFill>
                <a:latin typeface="Cooper Hewitt"/>
                <a:ea typeface="Cooper Hewitt"/>
                <a:cs typeface="Cooper Hewitt"/>
                <a:sym typeface="Cooper Hewitt"/>
              </a:rPr>
              <a:t>st </a:t>
            </a:r>
            <a:r>
              <a:rPr lang="en-US" sz="1800">
                <a:solidFill>
                  <a:srgbClr val="000000"/>
                </a:solidFill>
                <a:latin typeface="Cooper Hewitt"/>
                <a:ea typeface="Cooper Hewitt"/>
                <a:cs typeface="Cooper Hewitt"/>
                <a:sym typeface="Cooper Hewitt"/>
              </a:rPr>
              <a:t>V</a:t>
            </a:r>
            <a:r>
              <a:rPr lang="en-US" sz="1800" u="none">
                <a:solidFill>
                  <a:srgbClr val="000000"/>
                </a:solidFill>
                <a:latin typeface="Cooper Hewitt"/>
                <a:ea typeface="Cooper Hewitt"/>
                <a:cs typeface="Cooper Hewitt"/>
                <a:sym typeface="Cooper Hewitt"/>
              </a:rPr>
              <a:t>ir</a:t>
            </a:r>
            <a:r>
              <a:rPr lang="en-US" sz="1800">
                <a:solidFill>
                  <a:srgbClr val="000000"/>
                </a:solidFill>
                <a:latin typeface="Cooper Hewitt"/>
                <a:ea typeface="Cooper Hewitt"/>
                <a:cs typeface="Cooper Hewitt"/>
                <a:sym typeface="Cooper Hewitt"/>
              </a:rPr>
              <a:t>ginia)—with the peppered black dots r</a:t>
            </a:r>
            <a:r>
              <a:rPr lang="en-US" sz="1800" u="none">
                <a:solidFill>
                  <a:srgbClr val="000000"/>
                </a:solidFill>
                <a:latin typeface="Cooper Hewitt"/>
                <a:ea typeface="Cooper Hewitt"/>
                <a:cs typeface="Cooper Hewitt"/>
                <a:sym typeface="Cooper Hewitt"/>
              </a:rPr>
              <a:t>e</a:t>
            </a:r>
            <a:r>
              <a:rPr lang="en-US" sz="1800">
                <a:solidFill>
                  <a:srgbClr val="000000"/>
                </a:solidFill>
                <a:latin typeface="Cooper Hewitt"/>
                <a:ea typeface="Cooper Hewitt"/>
                <a:cs typeface="Cooper Hewitt"/>
                <a:sym typeface="Cooper Hewitt"/>
              </a:rPr>
              <a:t>p</a:t>
            </a:r>
            <a:r>
              <a:rPr lang="en-US" sz="1800" u="none">
                <a:solidFill>
                  <a:srgbClr val="000000"/>
                </a:solidFill>
                <a:latin typeface="Cooper Hewitt"/>
                <a:ea typeface="Cooper Hewitt"/>
                <a:cs typeface="Cooper Hewitt"/>
                <a:sym typeface="Cooper Hewitt"/>
              </a:rPr>
              <a:t>r</a:t>
            </a:r>
            <a:r>
              <a:rPr lang="en-US" sz="1800">
                <a:solidFill>
                  <a:srgbClr val="000000"/>
                </a:solidFill>
                <a:latin typeface="Cooper Hewitt"/>
                <a:ea typeface="Cooper Hewitt"/>
                <a:cs typeface="Cooper Hewitt"/>
                <a:sym typeface="Cooper Hewitt"/>
              </a:rPr>
              <a:t>e</a:t>
            </a:r>
            <a:r>
              <a:rPr lang="en-US" sz="1800" u="none">
                <a:solidFill>
                  <a:srgbClr val="000000"/>
                </a:solidFill>
                <a:latin typeface="Cooper Hewitt"/>
                <a:ea typeface="Cooper Hewitt"/>
                <a:cs typeface="Cooper Hewitt"/>
                <a:sym typeface="Cooper Hewitt"/>
              </a:rPr>
              <a:t>s</a:t>
            </a:r>
            <a:r>
              <a:rPr lang="en-US" sz="1800">
                <a:solidFill>
                  <a:srgbClr val="000000"/>
                </a:solidFill>
                <a:latin typeface="Cooper Hewitt"/>
                <a:ea typeface="Cooper Hewitt"/>
                <a:cs typeface="Cooper Hewitt"/>
                <a:sym typeface="Cooper Hewitt"/>
              </a:rPr>
              <a:t>enting the coal mines that dot the region. The five toes on each back foot were declared to represent the state's fifty-five counties and the four toes on each front foot to represent the state's eight major rivers.</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The salamanders feed on insets, worms, spiders, and occasionally smaller salamanders. They can be found close to springs, streams, and small creeks, as well as in forest areas. </a:t>
            </a:r>
          </a:p>
        </p:txBody>
      </p:sp>
      <p:sp>
        <p:nvSpPr>
          <p:cNvPr name="TextBox 5" id="5"/>
          <p:cNvSpPr txBox="true"/>
          <p:nvPr/>
        </p:nvSpPr>
        <p:spPr>
          <a:xfrm rot="0">
            <a:off x="9656698" y="7564972"/>
            <a:ext cx="6980533" cy="66865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Northern red salamanders can be found throughout West Virginia.</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386704" y="2377305"/>
            <a:ext cx="7656553" cy="4306811"/>
          </a:xfrm>
          <a:custGeom>
            <a:avLst/>
            <a:gdLst/>
            <a:ahLst/>
            <a:cxnLst/>
            <a:rect r="r" b="b" t="t" l="l"/>
            <a:pathLst>
              <a:path h="4306811" w="7656553">
                <a:moveTo>
                  <a:pt x="0" y="0"/>
                </a:moveTo>
                <a:lnTo>
                  <a:pt x="7656553" y="0"/>
                </a:lnTo>
                <a:lnTo>
                  <a:pt x="7656553" y="4306811"/>
                </a:lnTo>
                <a:lnTo>
                  <a:pt x="0" y="4306811"/>
                </a:lnTo>
                <a:lnTo>
                  <a:pt x="0" y="0"/>
                </a:lnTo>
                <a:close/>
              </a:path>
            </a:pathLst>
          </a:custGeom>
          <a:blipFill>
            <a:blip r:embed="rId2"/>
            <a:stretch>
              <a:fillRect l="0" t="0" r="0" b="0"/>
            </a:stretch>
          </a:blipFill>
        </p:spPr>
      </p:sp>
      <p:sp>
        <p:nvSpPr>
          <p:cNvPr name="TextBox 3" id="3"/>
          <p:cNvSpPr txBox="true"/>
          <p:nvPr/>
        </p:nvSpPr>
        <p:spPr>
          <a:xfrm rot="0">
            <a:off x="1655407" y="885825"/>
            <a:ext cx="6756644"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Reptile</a:t>
            </a:r>
          </a:p>
        </p:txBody>
      </p:sp>
      <p:sp>
        <p:nvSpPr>
          <p:cNvPr name="TextBox 4" id="4"/>
          <p:cNvSpPr txBox="true"/>
          <p:nvPr/>
        </p:nvSpPr>
        <p:spPr>
          <a:xfrm rot="0">
            <a:off x="1655407" y="3194685"/>
            <a:ext cx="7157941" cy="3811905"/>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The timber rattlesnake (Crotalus horridus) was designated as the official state reptile in 2008 with the Legislature's adoption of Senate Concurrent Resolution No. 28 on March 8, 2008.</a:t>
            </a:r>
          </a:p>
          <a:p>
            <a:pPr algn="l">
              <a:lnSpc>
                <a:spcPts val="2520"/>
              </a:lnSpc>
            </a:pPr>
          </a:p>
          <a:p>
            <a:pPr algn="l">
              <a:lnSpc>
                <a:spcPts val="2520"/>
              </a:lnSpc>
            </a:pPr>
            <a:r>
              <a:rPr lang="en-US" sz="1800">
                <a:solidFill>
                  <a:srgbClr val="000000"/>
                </a:solidFill>
                <a:latin typeface="Cooper Hewitt"/>
                <a:ea typeface="Cooper Hewitt"/>
                <a:cs typeface="Cooper Hewitt"/>
                <a:sym typeface="Cooper Hewitt"/>
              </a:rPr>
              <a:t>The timber rattlesnake features brown or black chevron-shaped markings down its back that the text of the resolution describes as, "reminiscent </a:t>
            </a:r>
            <a:r>
              <a:rPr lang="en-US" sz="1800" u="none">
                <a:solidFill>
                  <a:srgbClr val="000000"/>
                </a:solidFill>
                <a:latin typeface="Cooper Hewitt"/>
                <a:ea typeface="Cooper Hewitt"/>
                <a:cs typeface="Cooper Hewitt"/>
                <a:sym typeface="Cooper Hewitt"/>
              </a:rPr>
              <a:t>o</a:t>
            </a:r>
            <a:r>
              <a:rPr lang="en-US" sz="1800">
                <a:solidFill>
                  <a:srgbClr val="000000"/>
                </a:solidFill>
                <a:latin typeface="Cooper Hewitt"/>
                <a:ea typeface="Cooper Hewitt"/>
                <a:cs typeface="Cooper Hewitt"/>
                <a:sym typeface="Cooper Hewitt"/>
              </a:rPr>
              <a:t>f We</a:t>
            </a:r>
            <a:r>
              <a:rPr lang="en-US" sz="1800" u="none">
                <a:solidFill>
                  <a:srgbClr val="000000"/>
                </a:solidFill>
                <a:latin typeface="Cooper Hewitt"/>
                <a:ea typeface="Cooper Hewitt"/>
                <a:cs typeface="Cooper Hewitt"/>
                <a:sym typeface="Cooper Hewitt"/>
              </a:rPr>
              <a:t>st </a:t>
            </a:r>
            <a:r>
              <a:rPr lang="en-US" sz="1800">
                <a:solidFill>
                  <a:srgbClr val="000000"/>
                </a:solidFill>
                <a:latin typeface="Cooper Hewitt"/>
                <a:ea typeface="Cooper Hewitt"/>
                <a:cs typeface="Cooper Hewitt"/>
                <a:sym typeface="Cooper Hewitt"/>
              </a:rPr>
              <a:t>V</a:t>
            </a:r>
            <a:r>
              <a:rPr lang="en-US" sz="1800" u="none">
                <a:solidFill>
                  <a:srgbClr val="000000"/>
                </a:solidFill>
                <a:latin typeface="Cooper Hewitt"/>
                <a:ea typeface="Cooper Hewitt"/>
                <a:cs typeface="Cooper Hewitt"/>
                <a:sym typeface="Cooper Hewitt"/>
              </a:rPr>
              <a:t>ir</a:t>
            </a:r>
            <a:r>
              <a:rPr lang="en-US" sz="1800">
                <a:solidFill>
                  <a:srgbClr val="000000"/>
                </a:solidFill>
                <a:latin typeface="Cooper Hewitt"/>
                <a:ea typeface="Cooper Hewitt"/>
                <a:cs typeface="Cooper Hewitt"/>
                <a:sym typeface="Cooper Hewitt"/>
              </a:rPr>
              <a:t>ginia's fauna and flora."</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Timber rattlesnakes ar</a:t>
            </a:r>
            <a:r>
              <a:rPr lang="en-US" sz="1800" u="none">
                <a:solidFill>
                  <a:srgbClr val="000000"/>
                </a:solidFill>
                <a:latin typeface="Cooper Hewitt"/>
                <a:ea typeface="Cooper Hewitt"/>
                <a:cs typeface="Cooper Hewitt"/>
                <a:sym typeface="Cooper Hewitt"/>
              </a:rPr>
              <a:t>e v</a:t>
            </a:r>
            <a:r>
              <a:rPr lang="en-US" sz="1800">
                <a:solidFill>
                  <a:srgbClr val="000000"/>
                </a:solidFill>
                <a:latin typeface="Cooper Hewitt"/>
                <a:ea typeface="Cooper Hewitt"/>
                <a:cs typeface="Cooper Hewitt"/>
                <a:sym typeface="Cooper Hewitt"/>
              </a:rPr>
              <a:t>enomou</a:t>
            </a:r>
            <a:r>
              <a:rPr lang="en-US" sz="1800" u="none">
                <a:solidFill>
                  <a:srgbClr val="000000"/>
                </a:solidFill>
                <a:latin typeface="Cooper Hewitt"/>
                <a:ea typeface="Cooper Hewitt"/>
                <a:cs typeface="Cooper Hewitt"/>
                <a:sym typeface="Cooper Hewitt"/>
              </a:rPr>
              <a:t>s, </a:t>
            </a:r>
            <a:r>
              <a:rPr lang="en-US" sz="1800">
                <a:solidFill>
                  <a:srgbClr val="000000"/>
                </a:solidFill>
                <a:latin typeface="Cooper Hewitt"/>
                <a:ea typeface="Cooper Hewitt"/>
                <a:cs typeface="Cooper Hewitt"/>
                <a:sym typeface="Cooper Hewitt"/>
              </a:rPr>
              <a:t>though usually docile and found in remote, rocky mountainous sections of the state. It is one of the only two poisonous snakes found in West Virginia, with t</a:t>
            </a:r>
            <a:r>
              <a:rPr lang="en-US" sz="1800">
                <a:solidFill>
                  <a:srgbClr val="000000"/>
                </a:solidFill>
                <a:latin typeface="Cooper Hewitt"/>
                <a:ea typeface="Cooper Hewitt"/>
                <a:cs typeface="Cooper Hewitt"/>
                <a:sym typeface="Cooper Hewitt"/>
              </a:rPr>
              <a:t>he other being the copperhead snake. Both timber rattlers and copperheads are pit vipers.</a:t>
            </a:r>
          </a:p>
        </p:txBody>
      </p:sp>
      <p:sp>
        <p:nvSpPr>
          <p:cNvPr name="TextBox 5" id="5"/>
          <p:cNvSpPr txBox="true"/>
          <p:nvPr/>
        </p:nvSpPr>
        <p:spPr>
          <a:xfrm rot="0">
            <a:off x="9921760" y="7241040"/>
            <a:ext cx="6586441" cy="66865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The timber rattlesnake is the only snake species in the state that has a segmented rattle at the end of its tail.</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864292" y="2252410"/>
            <a:ext cx="6586441" cy="4795952"/>
          </a:xfrm>
          <a:custGeom>
            <a:avLst/>
            <a:gdLst/>
            <a:ahLst/>
            <a:cxnLst/>
            <a:rect r="r" b="b" t="t" l="l"/>
            <a:pathLst>
              <a:path h="4795952" w="6586441">
                <a:moveTo>
                  <a:pt x="0" y="0"/>
                </a:moveTo>
                <a:lnTo>
                  <a:pt x="6586440" y="0"/>
                </a:lnTo>
                <a:lnTo>
                  <a:pt x="6586440" y="4795952"/>
                </a:lnTo>
                <a:lnTo>
                  <a:pt x="0" y="4795952"/>
                </a:lnTo>
                <a:lnTo>
                  <a:pt x="0" y="0"/>
                </a:lnTo>
                <a:close/>
              </a:path>
            </a:pathLst>
          </a:custGeom>
          <a:blipFill>
            <a:blip r:embed="rId2"/>
            <a:stretch>
              <a:fillRect l="0" t="0" r="0" b="0"/>
            </a:stretch>
          </a:blipFill>
        </p:spPr>
      </p:sp>
      <p:sp>
        <p:nvSpPr>
          <p:cNvPr name="TextBox 3" id="3"/>
          <p:cNvSpPr txBox="true"/>
          <p:nvPr/>
        </p:nvSpPr>
        <p:spPr>
          <a:xfrm rot="0">
            <a:off x="1655407" y="885825"/>
            <a:ext cx="5576218"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Fruit</a:t>
            </a:r>
          </a:p>
        </p:txBody>
      </p:sp>
      <p:sp>
        <p:nvSpPr>
          <p:cNvPr name="TextBox 4" id="4"/>
          <p:cNvSpPr txBox="true"/>
          <p:nvPr/>
        </p:nvSpPr>
        <p:spPr>
          <a:xfrm rot="0">
            <a:off x="1655407" y="3270235"/>
            <a:ext cx="7157941" cy="4754880"/>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Although West Virginia had named the apple as the official state fruit in 1972, the Legislature's adoption of Senate Concurrent Resolution No. 7 on February 20, 1995 officially specified the Golden Delicious apple as the state fruit of West Virginia.</a:t>
            </a:r>
          </a:p>
          <a:p>
            <a:pPr algn="l">
              <a:lnSpc>
                <a:spcPts val="2520"/>
              </a:lnSpc>
            </a:pPr>
          </a:p>
          <a:p>
            <a:pPr algn="l">
              <a:lnSpc>
                <a:spcPts val="2520"/>
              </a:lnSpc>
            </a:pPr>
            <a:r>
              <a:rPr lang="en-US" sz="1800">
                <a:solidFill>
                  <a:srgbClr val="000000"/>
                </a:solidFill>
                <a:latin typeface="Cooper Hewitt"/>
                <a:ea typeface="Cooper Hewitt"/>
                <a:cs typeface="Cooper Hewitt"/>
                <a:sym typeface="Cooper Hewitt"/>
              </a:rPr>
              <a:t>The Golden Delicious apple (Malus domestica) was discovered by Anderson Mullins in Clay County in 1912 on the Mullins family farm near Porters Creek. Mullin</a:t>
            </a:r>
            <a:r>
              <a:rPr lang="en-US" sz="1800" u="none">
                <a:solidFill>
                  <a:srgbClr val="000000"/>
                </a:solidFill>
                <a:latin typeface="Cooper Hewitt"/>
                <a:ea typeface="Cooper Hewitt"/>
                <a:cs typeface="Cooper Hewitt"/>
                <a:sym typeface="Cooper Hewitt"/>
              </a:rPr>
              <a:t>s ori</a:t>
            </a:r>
            <a:r>
              <a:rPr lang="en-US" sz="1800">
                <a:solidFill>
                  <a:srgbClr val="000000"/>
                </a:solidFill>
                <a:latin typeface="Cooper Hewitt"/>
                <a:ea typeface="Cooper Hewitt"/>
                <a:cs typeface="Cooper Hewitt"/>
                <a:sym typeface="Cooper Hewitt"/>
              </a:rPr>
              <a:t>ginally called the appl</a:t>
            </a:r>
            <a:r>
              <a:rPr lang="en-US" sz="1800" u="none">
                <a:solidFill>
                  <a:srgbClr val="000000"/>
                </a:solidFill>
                <a:latin typeface="Cooper Hewitt"/>
                <a:ea typeface="Cooper Hewitt"/>
                <a:cs typeface="Cooper Hewitt"/>
                <a:sym typeface="Cooper Hewitt"/>
              </a:rPr>
              <a:t>e</a:t>
            </a:r>
            <a:r>
              <a:rPr lang="en-US" sz="1800">
                <a:solidFill>
                  <a:srgbClr val="000000"/>
                </a:solidFill>
                <a:latin typeface="Cooper Hewitt"/>
                <a:ea typeface="Cooper Hewitt"/>
                <a:cs typeface="Cooper Hewitt"/>
                <a:sym typeface="Cooper Hewitt"/>
              </a:rPr>
              <a:t> the "Mullins' Yellow Seedling." The mother tree was sold to Stark Brothers Nursery, who popularized the variety as "Golden Delicious."</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The Golden Delicious apple is West Virginia's second major contribution to t</a:t>
            </a:r>
            <a:r>
              <a:rPr lang="en-US" sz="1800">
                <a:solidFill>
                  <a:srgbClr val="000000"/>
                </a:solidFill>
                <a:latin typeface="Cooper Hewitt"/>
                <a:ea typeface="Cooper Hewitt"/>
                <a:cs typeface="Cooper Hewitt"/>
                <a:sym typeface="Cooper Hewitt"/>
              </a:rPr>
              <a:t>he commercial apple industry with the first being the Grimes Golden apple, which was discovered on the farm of Thomas Grimes near Wellsburg in the early.</a:t>
            </a:r>
          </a:p>
        </p:txBody>
      </p:sp>
      <p:sp>
        <p:nvSpPr>
          <p:cNvPr name="TextBox 5" id="5"/>
          <p:cNvSpPr txBox="true"/>
          <p:nvPr/>
        </p:nvSpPr>
        <p:spPr>
          <a:xfrm rot="0">
            <a:off x="9864292" y="7490762"/>
            <a:ext cx="6586441" cy="982980"/>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The mother tree of the original Golden Delicious apples bore fruit until it died in the late 1950s. A historical marker for the tree can be found nearby on Route 1.</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901715" y="2309783"/>
            <a:ext cx="6788969" cy="4531637"/>
          </a:xfrm>
          <a:custGeom>
            <a:avLst/>
            <a:gdLst/>
            <a:ahLst/>
            <a:cxnLst/>
            <a:rect r="r" b="b" t="t" l="l"/>
            <a:pathLst>
              <a:path h="4531637" w="6788969">
                <a:moveTo>
                  <a:pt x="0" y="0"/>
                </a:moveTo>
                <a:lnTo>
                  <a:pt x="6788969" y="0"/>
                </a:lnTo>
                <a:lnTo>
                  <a:pt x="6788969" y="4531637"/>
                </a:lnTo>
                <a:lnTo>
                  <a:pt x="0" y="4531637"/>
                </a:lnTo>
                <a:lnTo>
                  <a:pt x="0" y="0"/>
                </a:lnTo>
                <a:close/>
              </a:path>
            </a:pathLst>
          </a:custGeom>
          <a:blipFill>
            <a:blip r:embed="rId2"/>
            <a:stretch>
              <a:fillRect l="0" t="0" r="0" b="0"/>
            </a:stretch>
          </a:blipFill>
        </p:spPr>
      </p:sp>
      <p:sp>
        <p:nvSpPr>
          <p:cNvPr name="TextBox 3" id="3"/>
          <p:cNvSpPr txBox="true"/>
          <p:nvPr/>
        </p:nvSpPr>
        <p:spPr>
          <a:xfrm rot="0">
            <a:off x="1655407" y="885825"/>
            <a:ext cx="5389729"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Tree</a:t>
            </a:r>
          </a:p>
        </p:txBody>
      </p:sp>
      <p:sp>
        <p:nvSpPr>
          <p:cNvPr name="TextBox 4" id="4"/>
          <p:cNvSpPr txBox="true"/>
          <p:nvPr/>
        </p:nvSpPr>
        <p:spPr>
          <a:xfrm rot="0">
            <a:off x="1655407" y="2942774"/>
            <a:ext cx="7157941" cy="4754880"/>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Celebrated for its brilliant and beautiful fall foliage, the Sugar Maple (Acer saccharum) was officially designated the state tree of West Virginia through the adoption of House Concurrent Resolution 12 on March 7, 1949. Like the state bird, West Virginia public school students and various civic organization</a:t>
            </a:r>
            <a:r>
              <a:rPr lang="en-US" sz="1800" u="none">
                <a:solidFill>
                  <a:srgbClr val="000000"/>
                </a:solidFill>
                <a:latin typeface="Cooper Hewitt"/>
                <a:ea typeface="Cooper Hewitt"/>
                <a:cs typeface="Cooper Hewitt"/>
                <a:sym typeface="Cooper Hewitt"/>
              </a:rPr>
              <a:t>s vot</a:t>
            </a:r>
            <a:r>
              <a:rPr lang="en-US" sz="1800">
                <a:solidFill>
                  <a:srgbClr val="000000"/>
                </a:solidFill>
                <a:latin typeface="Cooper Hewitt"/>
                <a:ea typeface="Cooper Hewitt"/>
                <a:cs typeface="Cooper Hewitt"/>
                <a:sym typeface="Cooper Hewitt"/>
              </a:rPr>
              <a:t>ed to nam</a:t>
            </a:r>
            <a:r>
              <a:rPr lang="en-US" sz="1800" u="none">
                <a:solidFill>
                  <a:srgbClr val="000000"/>
                </a:solidFill>
                <a:latin typeface="Cooper Hewitt"/>
                <a:ea typeface="Cooper Hewitt"/>
                <a:cs typeface="Cooper Hewitt"/>
                <a:sym typeface="Cooper Hewitt"/>
              </a:rPr>
              <a:t>e</a:t>
            </a:r>
            <a:r>
              <a:rPr lang="en-US" sz="1800">
                <a:solidFill>
                  <a:srgbClr val="000000"/>
                </a:solidFill>
                <a:latin typeface="Cooper Hewitt"/>
                <a:ea typeface="Cooper Hewitt"/>
                <a:cs typeface="Cooper Hewitt"/>
                <a:sym typeface="Cooper Hewitt"/>
              </a:rPr>
              <a:t> the state tree.</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Sugar maple tree leaves each feature five lobes. Sugar maples are a v</a:t>
            </a:r>
            <a:r>
              <a:rPr lang="en-US" sz="1800">
                <a:solidFill>
                  <a:srgbClr val="000000"/>
                </a:solidFill>
                <a:latin typeface="Cooper Hewitt"/>
                <a:ea typeface="Cooper Hewitt"/>
                <a:cs typeface="Cooper Hewitt"/>
                <a:sym typeface="Cooper Hewitt"/>
              </a:rPr>
              <a:t>aluable source of timber, shading, and maple syrup in the state.</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Shade-tolerant sugar maple seedlings more often mature into trees with trunk diameters of 20 to 36 inches and heights of 70 to 100 feet. Watery sap may be collected and boiled down in late winter to yield maple syrup and sugar. The heavy, hard, strong, very resilient wood is ideal for bowling alleys. Other uses include furniture, flooring, toys, and fuel. </a:t>
            </a:r>
          </a:p>
        </p:txBody>
      </p:sp>
      <p:sp>
        <p:nvSpPr>
          <p:cNvPr name="TextBox 5" id="5"/>
          <p:cNvSpPr txBox="true"/>
          <p:nvPr/>
        </p:nvSpPr>
        <p:spPr>
          <a:xfrm rot="0">
            <a:off x="10002979" y="7308562"/>
            <a:ext cx="6586441" cy="66865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The Sugar Maple can be seen in all 55 counties of West Virginia.</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392234" y="1969990"/>
            <a:ext cx="4529740" cy="5764094"/>
          </a:xfrm>
          <a:custGeom>
            <a:avLst/>
            <a:gdLst/>
            <a:ahLst/>
            <a:cxnLst/>
            <a:rect r="r" b="b" t="t" l="l"/>
            <a:pathLst>
              <a:path h="5764094" w="4529740">
                <a:moveTo>
                  <a:pt x="0" y="0"/>
                </a:moveTo>
                <a:lnTo>
                  <a:pt x="4529739" y="0"/>
                </a:lnTo>
                <a:lnTo>
                  <a:pt x="4529739" y="5764093"/>
                </a:lnTo>
                <a:lnTo>
                  <a:pt x="0" y="5764093"/>
                </a:lnTo>
                <a:lnTo>
                  <a:pt x="0" y="0"/>
                </a:lnTo>
                <a:close/>
              </a:path>
            </a:pathLst>
          </a:custGeom>
          <a:blipFill>
            <a:blip r:embed="rId2"/>
            <a:stretch>
              <a:fillRect l="0" t="0" r="0" b="0"/>
            </a:stretch>
          </a:blipFill>
        </p:spPr>
      </p:sp>
      <p:sp>
        <p:nvSpPr>
          <p:cNvPr name="TextBox 3" id="3"/>
          <p:cNvSpPr txBox="true"/>
          <p:nvPr/>
        </p:nvSpPr>
        <p:spPr>
          <a:xfrm rot="0">
            <a:off x="1655407" y="885825"/>
            <a:ext cx="6345482"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Flower</a:t>
            </a:r>
          </a:p>
        </p:txBody>
      </p:sp>
      <p:sp>
        <p:nvSpPr>
          <p:cNvPr name="TextBox 4" id="4"/>
          <p:cNvSpPr txBox="true"/>
          <p:nvPr/>
        </p:nvSpPr>
        <p:spPr>
          <a:xfrm rot="0">
            <a:off x="1655407" y="2629308"/>
            <a:ext cx="7157941" cy="6012180"/>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The Rhododendron maximum, with its clusters of pink or white flowers mottled with red or yellow flecks and large, evergreen leaves, has been West Virginia's state flower since 1903. House Joint Resolution No. 19 was adopted by the Legislature on January 29, 1903 following recommendation from the Governor and a vote by public school students.</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The rhododendron is a shrub belonging</a:t>
            </a:r>
            <a:r>
              <a:rPr lang="en-US" sz="1800" u="none">
                <a:solidFill>
                  <a:srgbClr val="000000"/>
                </a:solidFill>
                <a:latin typeface="Cooper Hewitt"/>
                <a:ea typeface="Cooper Hewitt"/>
                <a:cs typeface="Cooper Hewitt"/>
                <a:sym typeface="Cooper Hewitt"/>
              </a:rPr>
              <a:t> to</a:t>
            </a:r>
            <a:r>
              <a:rPr lang="en-US" sz="1800">
                <a:solidFill>
                  <a:srgbClr val="000000"/>
                </a:solidFill>
                <a:latin typeface="Cooper Hewitt"/>
                <a:ea typeface="Cooper Hewitt"/>
                <a:cs typeface="Cooper Hewitt"/>
                <a:sym typeface="Cooper Hewitt"/>
              </a:rPr>
              <a:t> th</a:t>
            </a:r>
            <a:r>
              <a:rPr lang="en-US" sz="1800" u="none">
                <a:solidFill>
                  <a:srgbClr val="000000"/>
                </a:solidFill>
                <a:latin typeface="Cooper Hewitt"/>
                <a:ea typeface="Cooper Hewitt"/>
                <a:cs typeface="Cooper Hewitt"/>
                <a:sym typeface="Cooper Hewitt"/>
              </a:rPr>
              <a:t>e</a:t>
            </a:r>
            <a:r>
              <a:rPr lang="en-US" sz="1800">
                <a:solidFill>
                  <a:srgbClr val="000000"/>
                </a:solidFill>
                <a:latin typeface="Cooper Hewitt"/>
                <a:ea typeface="Cooper Hewitt"/>
                <a:cs typeface="Cooper Hewitt"/>
                <a:sym typeface="Cooper Hewitt"/>
              </a:rPr>
              <a:t> heath family. It can be found throughout the ea</a:t>
            </a:r>
            <a:r>
              <a:rPr lang="en-US" sz="1800">
                <a:solidFill>
                  <a:srgbClr val="000000"/>
                </a:solidFill>
                <a:latin typeface="Cooper Hewitt"/>
                <a:ea typeface="Cooper Hewitt"/>
                <a:cs typeface="Cooper Hewitt"/>
                <a:sym typeface="Cooper Hewitt"/>
              </a:rPr>
              <a:t>stern and midwestern United States. Rhododendron is common in much of West Virginia and produces a spectacular show of natural beauty when in full bloom. Other names for the rhododendron include big laurel, great laurel, white laurel, and rosebay rhododendron.</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 If the plant has the right soil, moisture, and drainage, it requires little else. The rhododendron is efficient at extracting the nutrients it needs from acid soil. Rhododendrons are often used in landscaping. The hard wood of this plant is used for tool handles and is a favorite of craftspeople for making walking sticks and furniture. </a:t>
            </a:r>
          </a:p>
        </p:txBody>
      </p:sp>
      <p:sp>
        <p:nvSpPr>
          <p:cNvPr name="TextBox 5" id="5"/>
          <p:cNvSpPr txBox="true"/>
          <p:nvPr/>
        </p:nvSpPr>
        <p:spPr>
          <a:xfrm rot="0">
            <a:off x="10818449" y="8275320"/>
            <a:ext cx="5677310" cy="982980"/>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There are over 800 species of rhododendron throughout the world! The most abundant are the purple (Catawba) rhododendron and rhododendron maximum.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911640" y="3001139"/>
            <a:ext cx="6728144" cy="3784581"/>
          </a:xfrm>
          <a:custGeom>
            <a:avLst/>
            <a:gdLst/>
            <a:ahLst/>
            <a:cxnLst/>
            <a:rect r="r" b="b" t="t" l="l"/>
            <a:pathLst>
              <a:path h="3784581" w="6728144">
                <a:moveTo>
                  <a:pt x="0" y="0"/>
                </a:moveTo>
                <a:lnTo>
                  <a:pt x="6728144" y="0"/>
                </a:lnTo>
                <a:lnTo>
                  <a:pt x="6728144" y="3784581"/>
                </a:lnTo>
                <a:lnTo>
                  <a:pt x="0" y="3784581"/>
                </a:lnTo>
                <a:lnTo>
                  <a:pt x="0" y="0"/>
                </a:lnTo>
                <a:close/>
              </a:path>
            </a:pathLst>
          </a:custGeom>
          <a:blipFill>
            <a:blip r:embed="rId2"/>
            <a:stretch>
              <a:fillRect l="0" t="0" r="0" b="0"/>
            </a:stretch>
          </a:blipFill>
        </p:spPr>
      </p:sp>
      <p:sp>
        <p:nvSpPr>
          <p:cNvPr name="TextBox 3" id="3"/>
          <p:cNvSpPr txBox="true"/>
          <p:nvPr/>
        </p:nvSpPr>
        <p:spPr>
          <a:xfrm rot="0">
            <a:off x="1655407" y="885825"/>
            <a:ext cx="5692773"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Rock</a:t>
            </a:r>
          </a:p>
        </p:txBody>
      </p:sp>
      <p:sp>
        <p:nvSpPr>
          <p:cNvPr name="TextBox 4" id="4"/>
          <p:cNvSpPr txBox="true"/>
          <p:nvPr/>
        </p:nvSpPr>
        <p:spPr>
          <a:xfrm rot="0">
            <a:off x="1655407" y="2690803"/>
            <a:ext cx="7157941" cy="5697855"/>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The Legislature adopted House Concurrent Resolution No. 37 on April 11, 2009, declaring bituminous coal to be the official state rock of West Virginia.</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C</a:t>
            </a:r>
            <a:r>
              <a:rPr lang="en-US" sz="1800" u="none">
                <a:solidFill>
                  <a:srgbClr val="000000"/>
                </a:solidFill>
                <a:latin typeface="Cooper Hewitt"/>
                <a:ea typeface="Cooper Hewitt"/>
                <a:cs typeface="Cooper Hewitt"/>
                <a:sym typeface="Cooper Hewitt"/>
              </a:rPr>
              <a:t>o</a:t>
            </a:r>
            <a:r>
              <a:rPr lang="en-US" sz="1800">
                <a:solidFill>
                  <a:srgbClr val="000000"/>
                </a:solidFill>
                <a:latin typeface="Cooper Hewitt"/>
                <a:ea typeface="Cooper Hewitt"/>
                <a:cs typeface="Cooper Hewitt"/>
                <a:sym typeface="Cooper Hewitt"/>
              </a:rPr>
              <a:t>al has been pre</a:t>
            </a:r>
            <a:r>
              <a:rPr lang="en-US" sz="1800">
                <a:solidFill>
                  <a:srgbClr val="000000"/>
                </a:solidFill>
                <a:latin typeface="Cooper Hewitt"/>
                <a:ea typeface="Cooper Hewitt"/>
                <a:cs typeface="Cooper Hewitt"/>
                <a:sym typeface="Cooper Hewitt"/>
              </a:rPr>
              <a:t>sent and noted in the region (present-day West Virginia) since the early days of European exploration. In 1742, European explorer John Peter Salley first discovered the region's coal in the area of Racine. The coal deposit that he observed was located near a tributary of the Kanawha River, which he fittingly named, "Coal River."</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Over time, the coal industry evolved into an integral part of the state's economic and social fabric. Coal has been used to produce steel and power generation. </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West Virginia's coal is distributed unequally, both geographically and strati-graphically. There are vastly more coal resources in the southern coalfield than the northern coalfield, due to a progressive drying of the climate throughout the Pennsylvanian Period.</a:t>
            </a:r>
          </a:p>
        </p:txBody>
      </p:sp>
      <p:sp>
        <p:nvSpPr>
          <p:cNvPr name="TextBox 5" id="5"/>
          <p:cNvSpPr txBox="true"/>
          <p:nvPr/>
        </p:nvSpPr>
        <p:spPr>
          <a:xfrm rot="0">
            <a:off x="10437057" y="7181067"/>
            <a:ext cx="5677310" cy="982980"/>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The five counties with highest original coal resources are Logan, Boone, Mingo, Webster, and Nicholas.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507882" y="3081253"/>
            <a:ext cx="7332433" cy="4124493"/>
          </a:xfrm>
          <a:custGeom>
            <a:avLst/>
            <a:gdLst/>
            <a:ahLst/>
            <a:cxnLst/>
            <a:rect r="r" b="b" t="t" l="l"/>
            <a:pathLst>
              <a:path h="4124493" w="7332433">
                <a:moveTo>
                  <a:pt x="0" y="0"/>
                </a:moveTo>
                <a:lnTo>
                  <a:pt x="7332433" y="0"/>
                </a:lnTo>
                <a:lnTo>
                  <a:pt x="7332433" y="4124494"/>
                </a:lnTo>
                <a:lnTo>
                  <a:pt x="0" y="4124494"/>
                </a:lnTo>
                <a:lnTo>
                  <a:pt x="0" y="0"/>
                </a:lnTo>
                <a:close/>
              </a:path>
            </a:pathLst>
          </a:custGeom>
          <a:blipFill>
            <a:blip r:embed="rId2"/>
            <a:stretch>
              <a:fillRect l="0" t="0" r="0" b="0"/>
            </a:stretch>
          </a:blipFill>
        </p:spPr>
      </p:sp>
      <p:sp>
        <p:nvSpPr>
          <p:cNvPr name="TextBox 3" id="3"/>
          <p:cNvSpPr txBox="true"/>
          <p:nvPr/>
        </p:nvSpPr>
        <p:spPr>
          <a:xfrm rot="0">
            <a:off x="1655407" y="885825"/>
            <a:ext cx="5599529"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Gem</a:t>
            </a:r>
          </a:p>
        </p:txBody>
      </p:sp>
      <p:sp>
        <p:nvSpPr>
          <p:cNvPr name="TextBox 4" id="4"/>
          <p:cNvSpPr txBox="true"/>
          <p:nvPr/>
        </p:nvSpPr>
        <p:spPr>
          <a:xfrm rot="0">
            <a:off x="1655407" y="2995528"/>
            <a:ext cx="7157941" cy="255460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Although technically not a gemstone, the adoption of House Concurrent Resolution No. 39 on March 10, 1990 named the state gem as </a:t>
            </a:r>
            <a:r>
              <a:rPr lang="en-US" sz="1800">
                <a:solidFill>
                  <a:srgbClr val="000000"/>
                </a:solidFill>
                <a:latin typeface="Cooper Hewitt"/>
                <a:ea typeface="Cooper Hewitt"/>
                <a:cs typeface="Cooper Hewitt"/>
                <a:sym typeface="Cooper Hewitt"/>
              </a:rPr>
              <a:t>silicified Missippian fossil coral (Lithostrotionella), preserved by chalcedony.</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It can be located in the Hillsdale Limestone formation of the Greenbrier Group, found in parts of both Greenbrier and Pocahontas counties in West Virginia, and is often cut and polished for use in jewelry or as a decorative display.</a:t>
            </a:r>
          </a:p>
        </p:txBody>
      </p:sp>
      <p:sp>
        <p:nvSpPr>
          <p:cNvPr name="TextBox 5" id="5"/>
          <p:cNvSpPr txBox="true"/>
          <p:nvPr/>
        </p:nvSpPr>
        <p:spPr>
          <a:xfrm rot="0">
            <a:off x="1655407" y="6319016"/>
            <a:ext cx="5677310" cy="982980"/>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Lithostrotionella coral lived about 350-325 million years ago in the warm, shallow waters that covered much of North America during the Mississippian Period.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676400" y="885825"/>
            <a:ext cx="9049563" cy="1236345"/>
          </a:xfrm>
          <a:prstGeom prst="rect">
            <a:avLst/>
          </a:prstGeom>
        </p:spPr>
        <p:txBody>
          <a:bodyPr anchor="t" rtlCol="false" tIns="0" lIns="0" bIns="0" rIns="0">
            <a:spAutoFit/>
          </a:bodyPr>
          <a:lstStyle/>
          <a:p>
            <a:pPr algn="ctr">
              <a:lnSpc>
                <a:spcPts val="10080"/>
              </a:lnSpc>
            </a:pPr>
            <a:r>
              <a:rPr lang="en-US" sz="7200">
                <a:solidFill>
                  <a:srgbClr val="000000"/>
                </a:solidFill>
                <a:latin typeface="Alfa Slab One"/>
                <a:ea typeface="Alfa Slab One"/>
                <a:cs typeface="Alfa Slab One"/>
                <a:sym typeface="Alfa Slab One"/>
              </a:rPr>
              <a:t>What is a symbol?</a:t>
            </a:r>
          </a:p>
        </p:txBody>
      </p:sp>
      <p:grpSp>
        <p:nvGrpSpPr>
          <p:cNvPr name="Group 3" id="3"/>
          <p:cNvGrpSpPr/>
          <p:nvPr/>
        </p:nvGrpSpPr>
        <p:grpSpPr>
          <a:xfrm rot="0">
            <a:off x="1676400" y="2302119"/>
            <a:ext cx="2616738" cy="1398270"/>
            <a:chOff x="0" y="0"/>
            <a:chExt cx="3488985" cy="1864360"/>
          </a:xfrm>
        </p:grpSpPr>
        <p:sp>
          <p:nvSpPr>
            <p:cNvPr name="TextBox 4" id="4"/>
            <p:cNvSpPr txBox="true"/>
            <p:nvPr/>
          </p:nvSpPr>
          <p:spPr>
            <a:xfrm rot="0">
              <a:off x="0" y="-174625"/>
              <a:ext cx="3488985" cy="2038985"/>
            </a:xfrm>
            <a:prstGeom prst="rect">
              <a:avLst/>
            </a:prstGeom>
          </p:spPr>
          <p:txBody>
            <a:bodyPr anchor="t" rtlCol="false" tIns="0" lIns="0" bIns="0" rIns="0">
              <a:spAutoFit/>
            </a:bodyPr>
            <a:lstStyle/>
            <a:p>
              <a:pPr algn="l">
                <a:lnSpc>
                  <a:spcPts val="5880"/>
                </a:lnSpc>
              </a:pPr>
              <a:r>
                <a:rPr lang="en-US" sz="4200">
                  <a:solidFill>
                    <a:srgbClr val="000000"/>
                  </a:solidFill>
                  <a:latin typeface="Cooper Hewitt"/>
                  <a:ea typeface="Cooper Hewitt"/>
                  <a:cs typeface="Cooper Hewitt"/>
                  <a:sym typeface="Cooper Hewitt"/>
                </a:rPr>
                <a:t>SYMBOL</a:t>
              </a:r>
            </a:p>
            <a:p>
              <a:pPr algn="l">
                <a:lnSpc>
                  <a:spcPts val="5880"/>
                </a:lnSpc>
                <a:spcBef>
                  <a:spcPct val="0"/>
                </a:spcBef>
              </a:pPr>
              <a:r>
                <a:rPr lang="en-US" sz="4200">
                  <a:solidFill>
                    <a:srgbClr val="000000"/>
                  </a:solidFill>
                  <a:latin typeface="Cooper Hewitt"/>
                  <a:ea typeface="Cooper Hewitt"/>
                  <a:cs typeface="Cooper Hewitt"/>
                  <a:sym typeface="Cooper Hewitt"/>
                </a:rPr>
                <a:t>/’ simb(  )l/</a:t>
              </a:r>
            </a:p>
          </p:txBody>
        </p:sp>
        <p:sp>
          <p:nvSpPr>
            <p:cNvPr name="TextBox 5" id="5"/>
            <p:cNvSpPr txBox="true"/>
            <p:nvPr/>
          </p:nvSpPr>
          <p:spPr>
            <a:xfrm rot="-10800000">
              <a:off x="2094291" y="0"/>
              <a:ext cx="489838" cy="2038985"/>
            </a:xfrm>
            <a:prstGeom prst="rect">
              <a:avLst/>
            </a:prstGeom>
          </p:spPr>
          <p:txBody>
            <a:bodyPr anchor="t" rtlCol="false" tIns="0" lIns="0" bIns="0" rIns="0">
              <a:spAutoFit/>
            </a:bodyPr>
            <a:lstStyle/>
            <a:p>
              <a:pPr algn="l">
                <a:lnSpc>
                  <a:spcPts val="5880"/>
                </a:lnSpc>
              </a:pPr>
              <a:r>
                <a:rPr lang="en-US" sz="4200">
                  <a:solidFill>
                    <a:srgbClr val="000000"/>
                  </a:solidFill>
                  <a:latin typeface="Cooper Hewitt"/>
                  <a:ea typeface="Cooper Hewitt"/>
                  <a:cs typeface="Cooper Hewitt"/>
                  <a:sym typeface="Cooper Hewitt"/>
                </a:rPr>
                <a:t>e</a:t>
              </a:r>
            </a:p>
            <a:p>
              <a:pPr algn="ctr">
                <a:lnSpc>
                  <a:spcPts val="5880"/>
                </a:lnSpc>
                <a:spcBef>
                  <a:spcPct val="0"/>
                </a:spcBef>
              </a:pPr>
            </a:p>
          </p:txBody>
        </p:sp>
      </p:grpSp>
      <p:sp>
        <p:nvSpPr>
          <p:cNvPr name="TextBox 6" id="6"/>
          <p:cNvSpPr txBox="true"/>
          <p:nvPr/>
        </p:nvSpPr>
        <p:spPr>
          <a:xfrm rot="0">
            <a:off x="1676400" y="3951605"/>
            <a:ext cx="14839950" cy="5119370"/>
          </a:xfrm>
          <a:prstGeom prst="rect">
            <a:avLst/>
          </a:prstGeom>
        </p:spPr>
        <p:txBody>
          <a:bodyPr anchor="t" rtlCol="false" tIns="0" lIns="0" bIns="0" rIns="0">
            <a:spAutoFit/>
          </a:bodyPr>
          <a:lstStyle/>
          <a:p>
            <a:pPr algn="l">
              <a:lnSpc>
                <a:spcPts val="4480"/>
              </a:lnSpc>
            </a:pPr>
            <a:r>
              <a:rPr lang="en-US" sz="3200">
                <a:solidFill>
                  <a:srgbClr val="000000"/>
                </a:solidFill>
                <a:latin typeface="Cooper Hewitt"/>
                <a:ea typeface="Cooper Hewitt"/>
                <a:cs typeface="Cooper Hewitt"/>
                <a:sym typeface="Cooper Hewitt"/>
              </a:rPr>
              <a:t>noun</a:t>
            </a:r>
          </a:p>
          <a:p>
            <a:pPr algn="l" marL="690881" indent="-345440" lvl="1">
              <a:lnSpc>
                <a:spcPts val="4480"/>
              </a:lnSpc>
              <a:buAutoNum type="arabicPeriod" startAt="1"/>
            </a:pPr>
            <a:r>
              <a:rPr lang="en-US" sz="3200">
                <a:solidFill>
                  <a:srgbClr val="000000"/>
                </a:solidFill>
                <a:latin typeface="Cooper Hewitt"/>
                <a:ea typeface="Cooper Hewitt"/>
                <a:cs typeface="Cooper Hewitt"/>
                <a:sym typeface="Cooper Hewitt"/>
              </a:rPr>
              <a:t>: an act, sound, or object having cultural significance and the capacity to excite or objectify a response</a:t>
            </a:r>
          </a:p>
          <a:p>
            <a:pPr algn="l" marL="690881" indent="-345440" lvl="1">
              <a:lnSpc>
                <a:spcPts val="4480"/>
              </a:lnSpc>
              <a:buAutoNum type="arabicPeriod" startAt="1"/>
            </a:pPr>
            <a:r>
              <a:rPr lang="en-US" sz="3200">
                <a:solidFill>
                  <a:srgbClr val="000000"/>
                </a:solidFill>
                <a:latin typeface="Cooper Hewitt"/>
                <a:ea typeface="Cooper Hewitt"/>
                <a:cs typeface="Cooper Hewitt"/>
                <a:sym typeface="Cooper Hewitt"/>
              </a:rPr>
              <a:t>: something that stands for or suggests something else by reason of relationship, association, convention, or accidental resemblance</a:t>
            </a:r>
          </a:p>
          <a:p>
            <a:pPr algn="l" marL="690881" indent="-345440" lvl="1">
              <a:lnSpc>
                <a:spcPts val="4480"/>
              </a:lnSpc>
              <a:buAutoNum type="arabicPeriod" startAt="1"/>
            </a:pPr>
            <a:r>
              <a:rPr lang="en-US" sz="3200">
                <a:solidFill>
                  <a:srgbClr val="000000"/>
                </a:solidFill>
                <a:latin typeface="Cooper Hewitt"/>
                <a:ea typeface="Cooper Hewitt"/>
                <a:cs typeface="Cooper Hewitt"/>
                <a:sym typeface="Cooper Hewitt"/>
              </a:rPr>
              <a:t>: an authoritative summary of faith or doctrine : </a:t>
            </a:r>
            <a:r>
              <a:rPr lang="en-US" sz="3200" u="sng">
                <a:solidFill>
                  <a:srgbClr val="000000"/>
                </a:solidFill>
                <a:latin typeface="Cooper Hewitt"/>
                <a:ea typeface="Cooper Hewitt"/>
                <a:cs typeface="Cooper Hewitt"/>
                <a:sym typeface="Cooper Hewitt"/>
                <a:hlinkClick r:id="rId2" tooltip="https://www.merriam-webster.com/dictionary/creed"/>
              </a:rPr>
              <a:t>creed</a:t>
            </a:r>
          </a:p>
          <a:p>
            <a:pPr algn="l" marL="690881" indent="-345440" lvl="1">
              <a:lnSpc>
                <a:spcPts val="4480"/>
              </a:lnSpc>
              <a:spcBef>
                <a:spcPct val="0"/>
              </a:spcBef>
              <a:buAutoNum type="arabicPeriod" startAt="1"/>
            </a:pPr>
            <a:r>
              <a:rPr lang="en-US" sz="3200">
                <a:solidFill>
                  <a:srgbClr val="000000"/>
                </a:solidFill>
                <a:latin typeface="Cooper Hewitt"/>
                <a:ea typeface="Cooper Hewitt"/>
                <a:cs typeface="Cooper Hewitt"/>
                <a:sym typeface="Cooper Hewitt"/>
              </a:rPr>
              <a:t>: an arbitrary or conventional sign used in writing or printing relating to a particular field to represent operations, quantities, elements, relations, or qualities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784948" y="2749342"/>
            <a:ext cx="6722610" cy="3781468"/>
          </a:xfrm>
          <a:custGeom>
            <a:avLst/>
            <a:gdLst/>
            <a:ahLst/>
            <a:cxnLst/>
            <a:rect r="r" b="b" t="t" l="l"/>
            <a:pathLst>
              <a:path h="3781468" w="6722610">
                <a:moveTo>
                  <a:pt x="0" y="0"/>
                </a:moveTo>
                <a:lnTo>
                  <a:pt x="6722610" y="0"/>
                </a:lnTo>
                <a:lnTo>
                  <a:pt x="6722610" y="3781469"/>
                </a:lnTo>
                <a:lnTo>
                  <a:pt x="0" y="3781469"/>
                </a:lnTo>
                <a:lnTo>
                  <a:pt x="0" y="0"/>
                </a:lnTo>
                <a:close/>
              </a:path>
            </a:pathLst>
          </a:custGeom>
          <a:blipFill>
            <a:blip r:embed="rId2"/>
            <a:stretch>
              <a:fillRect l="0" t="0" r="0" b="0"/>
            </a:stretch>
          </a:blipFill>
        </p:spPr>
      </p:sp>
      <p:sp>
        <p:nvSpPr>
          <p:cNvPr name="TextBox 3" id="3"/>
          <p:cNvSpPr txBox="true"/>
          <p:nvPr/>
        </p:nvSpPr>
        <p:spPr>
          <a:xfrm rot="0">
            <a:off x="1655407" y="885825"/>
            <a:ext cx="5879261"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Fossil</a:t>
            </a:r>
          </a:p>
        </p:txBody>
      </p:sp>
      <p:sp>
        <p:nvSpPr>
          <p:cNvPr name="TextBox 4" id="4"/>
          <p:cNvSpPr txBox="true"/>
          <p:nvPr/>
        </p:nvSpPr>
        <p:spPr>
          <a:xfrm rot="0">
            <a:off x="1655407" y="2408124"/>
            <a:ext cx="7157941" cy="6326505"/>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Jefferson's ground sloth (Megalonyx jeffersonii) became the state fossil of West Virginia on March 8, 2008 when the Legislature adopted Senate Concurrent Resolution No. 28.</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During the late eighteenth century, the bones of a mas</a:t>
            </a:r>
            <a:r>
              <a:rPr lang="en-US" sz="1800">
                <a:solidFill>
                  <a:srgbClr val="000000"/>
                </a:solidFill>
                <a:latin typeface="Cooper Hewitt"/>
                <a:ea typeface="Cooper Hewitt"/>
                <a:cs typeface="Cooper Hewitt"/>
                <a:sym typeface="Cooper Hewitt"/>
              </a:rPr>
              <a:t>sive animal were discovered in present-day Monroe County by miners digging saltpeter. The bones were presented to President Thomas Jefferson, who presented the fossil to the American Philosophical Society in 1797. In reference to the size and shape of the limb bones, he coined the animal as Megalonyx, which is Greek for "great claw."</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Two years later, the same bones were described and published by Casper Wister, a physician. He described the bones as belonging to a giant extinct ground sloth, a species of ground sloth that measured over eight feet tall and weighed more than 1,000 pounds. Wister credited Jefferson with the discovery and named the animal accordingly in his honor.</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Replicas of the Megalonyx jeffersonii are on display at the West Virginia Geological and Economic Survey Museum in Morgantown and at the Interstate 64 welcome center near Lewisburg. </a:t>
            </a:r>
          </a:p>
        </p:txBody>
      </p:sp>
      <p:sp>
        <p:nvSpPr>
          <p:cNvPr name="TextBox 5" id="5"/>
          <p:cNvSpPr txBox="true"/>
          <p:nvPr/>
        </p:nvSpPr>
        <p:spPr>
          <a:xfrm rot="0">
            <a:off x="10051177" y="6869003"/>
            <a:ext cx="6190153" cy="66865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West Virginia declared its state fossil in an effort to help promote interest in geology, paleontology, and history.</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876945" y="2435756"/>
            <a:ext cx="7044206" cy="3962366"/>
          </a:xfrm>
          <a:custGeom>
            <a:avLst/>
            <a:gdLst/>
            <a:ahLst/>
            <a:cxnLst/>
            <a:rect r="r" b="b" t="t" l="l"/>
            <a:pathLst>
              <a:path h="3962366" w="7044206">
                <a:moveTo>
                  <a:pt x="0" y="0"/>
                </a:moveTo>
                <a:lnTo>
                  <a:pt x="7044206" y="0"/>
                </a:lnTo>
                <a:lnTo>
                  <a:pt x="7044206" y="3962366"/>
                </a:lnTo>
                <a:lnTo>
                  <a:pt x="0" y="3962366"/>
                </a:lnTo>
                <a:lnTo>
                  <a:pt x="0" y="0"/>
                </a:lnTo>
                <a:close/>
              </a:path>
            </a:pathLst>
          </a:custGeom>
          <a:blipFill>
            <a:blip r:embed="rId2"/>
            <a:stretch>
              <a:fillRect l="0" t="0" r="0" b="0"/>
            </a:stretch>
          </a:blipFill>
        </p:spPr>
      </p:sp>
      <p:sp>
        <p:nvSpPr>
          <p:cNvPr name="TextBox 3" id="3"/>
          <p:cNvSpPr txBox="true"/>
          <p:nvPr/>
        </p:nvSpPr>
        <p:spPr>
          <a:xfrm rot="0">
            <a:off x="1681409" y="885825"/>
            <a:ext cx="4946820"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Soil</a:t>
            </a:r>
          </a:p>
        </p:txBody>
      </p:sp>
      <p:sp>
        <p:nvSpPr>
          <p:cNvPr name="TextBox 4" id="4"/>
          <p:cNvSpPr txBox="true"/>
          <p:nvPr/>
        </p:nvSpPr>
        <p:spPr>
          <a:xfrm rot="0">
            <a:off x="1681409" y="3037523"/>
            <a:ext cx="7157941" cy="4126230"/>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Monongahela silt loam was named state soil of West Virginia on April 2, 1997 when the Legislature adopted Senate Concurrent Resolution No. 5. This resolut</a:t>
            </a:r>
            <a:r>
              <a:rPr lang="en-US" sz="1800">
                <a:solidFill>
                  <a:srgbClr val="000000"/>
                </a:solidFill>
                <a:latin typeface="Cooper Hewitt"/>
                <a:ea typeface="Cooper Hewitt"/>
                <a:cs typeface="Cooper Hewitt"/>
                <a:sym typeface="Cooper Hewitt"/>
              </a:rPr>
              <a:t>ion made West Virginia the twelfth state to declare an official state soil.</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Monongahela silt loam is used extensively for crops, hay. pasture, woodland, housing, and prime farmland. It is widespread through the state.</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 The soil derives largely from sandstone and shale, sedimentary rocks formed millennia ago by the siltation of streams. It occurs particularly on terraces but is also present on slopes of as much as 25 percent grade. The soil is slightly acidic.</a:t>
            </a:r>
          </a:p>
        </p:txBody>
      </p:sp>
      <p:sp>
        <p:nvSpPr>
          <p:cNvPr name="TextBox 5" id="5"/>
          <p:cNvSpPr txBox="true"/>
          <p:nvPr/>
        </p:nvSpPr>
        <p:spPr>
          <a:xfrm rot="0">
            <a:off x="10303971" y="7182589"/>
            <a:ext cx="6190153" cy="66865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Monongahela silt loam covers more than 100,000 acres in 45 counties. </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987403" y="2515570"/>
            <a:ext cx="5008298" cy="5008298"/>
          </a:xfrm>
          <a:custGeom>
            <a:avLst/>
            <a:gdLst/>
            <a:ahLst/>
            <a:cxnLst/>
            <a:rect r="r" b="b" t="t" l="l"/>
            <a:pathLst>
              <a:path h="5008298" w="5008298">
                <a:moveTo>
                  <a:pt x="0" y="0"/>
                </a:moveTo>
                <a:lnTo>
                  <a:pt x="5008298" y="0"/>
                </a:lnTo>
                <a:lnTo>
                  <a:pt x="5008298" y="5008299"/>
                </a:lnTo>
                <a:lnTo>
                  <a:pt x="0" y="5008299"/>
                </a:lnTo>
                <a:lnTo>
                  <a:pt x="0" y="0"/>
                </a:lnTo>
                <a:close/>
              </a:path>
            </a:pathLst>
          </a:custGeom>
          <a:blipFill>
            <a:blip r:embed="rId2"/>
            <a:stretch>
              <a:fillRect l="0" t="0" r="0" b="0"/>
            </a:stretch>
          </a:blipFill>
        </p:spPr>
      </p:sp>
      <p:sp>
        <p:nvSpPr>
          <p:cNvPr name="TextBox 3" id="3"/>
          <p:cNvSpPr txBox="true"/>
          <p:nvPr/>
        </p:nvSpPr>
        <p:spPr>
          <a:xfrm rot="0">
            <a:off x="1681409" y="885825"/>
            <a:ext cx="6438726"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Tartan</a:t>
            </a:r>
          </a:p>
        </p:txBody>
      </p:sp>
      <p:sp>
        <p:nvSpPr>
          <p:cNvPr name="TextBox 4" id="4"/>
          <p:cNvSpPr txBox="true"/>
          <p:nvPr/>
        </p:nvSpPr>
        <p:spPr>
          <a:xfrm rot="0">
            <a:off x="1681409" y="2716279"/>
            <a:ext cx="7157941" cy="632650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The adoption of House Concurrent Resolution No. 29 by the Legislature on March 6, 2008 des</a:t>
            </a:r>
            <a:r>
              <a:rPr lang="en-US" sz="1800">
                <a:solidFill>
                  <a:srgbClr val="000000"/>
                </a:solidFill>
                <a:latin typeface="Cooper Hewitt"/>
                <a:ea typeface="Cooper Hewitt"/>
                <a:cs typeface="Cooper Hewitt"/>
                <a:sym typeface="Cooper Hewitt"/>
              </a:rPr>
              <a:t>ignated the West Virginia Shawl as the official state tartan.</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A tartan, which is a woolen plaid cloth, was originally worn to differentiate between Scottish clans and families. The pattern of the official state tartan is based on a previously undiscovered shawl found at the Daughters of the American Revolution Museum in Barboursville, Cabell County and includes colors that most fully represent West Virginia's history, culture, and beauty in a symmetrical design.</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Each color of the state tartan's design represents a different aspect of the state:</a:t>
            </a:r>
          </a:p>
          <a:p>
            <a:pPr algn="l" marL="388620" indent="-194310" lvl="1">
              <a:lnSpc>
                <a:spcPts val="2520"/>
              </a:lnSpc>
              <a:spcBef>
                <a:spcPct val="0"/>
              </a:spcBef>
              <a:buFont typeface="Arial"/>
              <a:buChar char="•"/>
            </a:pPr>
            <a:r>
              <a:rPr lang="en-US" sz="1800">
                <a:solidFill>
                  <a:srgbClr val="000000"/>
                </a:solidFill>
                <a:latin typeface="Cooper Hewitt"/>
                <a:ea typeface="Cooper Hewitt"/>
                <a:cs typeface="Cooper Hewitt"/>
                <a:sym typeface="Cooper Hewitt"/>
              </a:rPr>
              <a:t>Scarlet:The cardinal</a:t>
            </a:r>
          </a:p>
          <a:p>
            <a:pPr algn="l" marL="388620" indent="-194310" lvl="1">
              <a:lnSpc>
                <a:spcPts val="2520"/>
              </a:lnSpc>
              <a:spcBef>
                <a:spcPct val="0"/>
              </a:spcBef>
              <a:buFont typeface="Arial"/>
              <a:buChar char="•"/>
            </a:pPr>
            <a:r>
              <a:rPr lang="en-US" sz="1800">
                <a:solidFill>
                  <a:srgbClr val="000000"/>
                </a:solidFill>
                <a:latin typeface="Cooper Hewitt"/>
                <a:ea typeface="Cooper Hewitt"/>
                <a:cs typeface="Cooper Hewitt"/>
                <a:sym typeface="Cooper Hewitt"/>
              </a:rPr>
              <a:t>Yellow:Fall colors</a:t>
            </a:r>
          </a:p>
          <a:p>
            <a:pPr algn="l" marL="388620" indent="-194310" lvl="1">
              <a:lnSpc>
                <a:spcPts val="2520"/>
              </a:lnSpc>
              <a:spcBef>
                <a:spcPct val="0"/>
              </a:spcBef>
              <a:buFont typeface="Arial"/>
              <a:buChar char="•"/>
            </a:pPr>
            <a:r>
              <a:rPr lang="en-US" sz="1800">
                <a:solidFill>
                  <a:srgbClr val="000000"/>
                </a:solidFill>
                <a:latin typeface="Cooper Hewitt"/>
                <a:ea typeface="Cooper Hewitt"/>
                <a:cs typeface="Cooper Hewitt"/>
                <a:sym typeface="Cooper Hewitt"/>
              </a:rPr>
              <a:t>Dark Blue:Mountain rivers and lakes</a:t>
            </a:r>
          </a:p>
          <a:p>
            <a:pPr algn="l" marL="388620" indent="-194310" lvl="1">
              <a:lnSpc>
                <a:spcPts val="2520"/>
              </a:lnSpc>
              <a:spcBef>
                <a:spcPct val="0"/>
              </a:spcBef>
              <a:buFont typeface="Arial"/>
              <a:buChar char="•"/>
            </a:pPr>
            <a:r>
              <a:rPr lang="en-US" sz="1800">
                <a:solidFill>
                  <a:srgbClr val="000000"/>
                </a:solidFill>
                <a:latin typeface="Cooper Hewitt"/>
                <a:ea typeface="Cooper Hewitt"/>
                <a:cs typeface="Cooper Hewitt"/>
                <a:sym typeface="Cooper Hewitt"/>
              </a:rPr>
              <a:t>Black:The black bear as well as coal and oil</a:t>
            </a:r>
          </a:p>
          <a:p>
            <a:pPr algn="l" marL="388620" indent="-194310" lvl="1">
              <a:lnSpc>
                <a:spcPts val="2520"/>
              </a:lnSpc>
              <a:spcBef>
                <a:spcPct val="0"/>
              </a:spcBef>
              <a:buFont typeface="Arial"/>
              <a:buChar char="•"/>
            </a:pPr>
            <a:r>
              <a:rPr lang="en-US" sz="1800">
                <a:solidFill>
                  <a:srgbClr val="000000"/>
                </a:solidFill>
                <a:latin typeface="Cooper Hewitt"/>
                <a:ea typeface="Cooper Hewitt"/>
                <a:cs typeface="Cooper Hewitt"/>
                <a:sym typeface="Cooper Hewitt"/>
              </a:rPr>
              <a:t>Green:The rhododendron and mountain meadows</a:t>
            </a:r>
          </a:p>
          <a:p>
            <a:pPr algn="l" marL="388620" indent="-194310" lvl="1">
              <a:lnSpc>
                <a:spcPts val="2520"/>
              </a:lnSpc>
              <a:spcBef>
                <a:spcPct val="0"/>
              </a:spcBef>
              <a:buFont typeface="Arial"/>
              <a:buChar char="•"/>
            </a:pPr>
            <a:r>
              <a:rPr lang="en-US" sz="1800">
                <a:solidFill>
                  <a:srgbClr val="000000"/>
                </a:solidFill>
                <a:latin typeface="Cooper Hewitt"/>
                <a:ea typeface="Cooper Hewitt"/>
                <a:cs typeface="Cooper Hewitt"/>
                <a:sym typeface="Cooper Hewitt"/>
              </a:rPr>
              <a:t>Azure:The sky</a:t>
            </a:r>
          </a:p>
          <a:p>
            <a:pPr algn="l" marL="388620" indent="-194310" lvl="1">
              <a:lnSpc>
                <a:spcPts val="2520"/>
              </a:lnSpc>
              <a:spcBef>
                <a:spcPct val="0"/>
              </a:spcBef>
              <a:buFont typeface="Arial"/>
              <a:buChar char="•"/>
            </a:pPr>
            <a:r>
              <a:rPr lang="en-US" sz="1800">
                <a:solidFill>
                  <a:srgbClr val="000000"/>
                </a:solidFill>
                <a:latin typeface="Cooper Hewitt"/>
                <a:ea typeface="Cooper Hewitt"/>
                <a:cs typeface="Cooper Hewitt"/>
                <a:sym typeface="Cooper Hewitt"/>
              </a:rPr>
              <a:t>White:To include all colors of the United States flag</a:t>
            </a:r>
          </a:p>
        </p:txBody>
      </p:sp>
      <p:sp>
        <p:nvSpPr>
          <p:cNvPr name="TextBox 5" id="5"/>
          <p:cNvSpPr txBox="true"/>
          <p:nvPr/>
        </p:nvSpPr>
        <p:spPr>
          <a:xfrm rot="0">
            <a:off x="10396476" y="8059804"/>
            <a:ext cx="6190153" cy="982980"/>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Many of West Virginia's early settlers included descendants of Celtic people. Several other states have also declared an official state tartan to honor their Celtic ancestry.</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103729" y="2574851"/>
            <a:ext cx="6581250" cy="3701953"/>
          </a:xfrm>
          <a:custGeom>
            <a:avLst/>
            <a:gdLst/>
            <a:ahLst/>
            <a:cxnLst/>
            <a:rect r="r" b="b" t="t" l="l"/>
            <a:pathLst>
              <a:path h="3701953" w="6581250">
                <a:moveTo>
                  <a:pt x="0" y="0"/>
                </a:moveTo>
                <a:lnTo>
                  <a:pt x="6581250" y="0"/>
                </a:lnTo>
                <a:lnTo>
                  <a:pt x="6581250" y="3701953"/>
                </a:lnTo>
                <a:lnTo>
                  <a:pt x="0" y="3701953"/>
                </a:lnTo>
                <a:lnTo>
                  <a:pt x="0" y="0"/>
                </a:lnTo>
                <a:close/>
              </a:path>
            </a:pathLst>
          </a:custGeom>
          <a:blipFill>
            <a:blip r:embed="rId2"/>
            <a:stretch>
              <a:fillRect l="0" t="0" r="0" b="0"/>
            </a:stretch>
          </a:blipFill>
        </p:spPr>
      </p:sp>
      <p:sp>
        <p:nvSpPr>
          <p:cNvPr name="TextBox 3" id="3"/>
          <p:cNvSpPr txBox="true"/>
          <p:nvPr/>
        </p:nvSpPr>
        <p:spPr>
          <a:xfrm rot="0">
            <a:off x="1541543" y="885825"/>
            <a:ext cx="7184680"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Firearm</a:t>
            </a:r>
          </a:p>
        </p:txBody>
      </p:sp>
      <p:sp>
        <p:nvSpPr>
          <p:cNvPr name="TextBox 4" id="4"/>
          <p:cNvSpPr txBox="true"/>
          <p:nvPr/>
        </p:nvSpPr>
        <p:spPr>
          <a:xfrm rot="0">
            <a:off x="1568282" y="3152523"/>
            <a:ext cx="7157941" cy="444055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The Hall Flintlock Model 1819 was named the official state firearm by the Legislature on April 4, 2013 w</a:t>
            </a:r>
            <a:r>
              <a:rPr lang="en-US" sz="1800">
                <a:solidFill>
                  <a:srgbClr val="000000"/>
                </a:solidFill>
                <a:latin typeface="Cooper Hewitt"/>
                <a:ea typeface="Cooper Hewitt"/>
                <a:cs typeface="Cooper Hewitt"/>
                <a:sym typeface="Cooper Hewitt"/>
              </a:rPr>
              <a:t>ith the adoption of Senate Concurrent Resolution No. 7.</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Originally manufactured in Harpers Ferry by John H. Hall, this model of rifle was adopted into the United States Army in 1819 and was the first breech-loading rifle to be adopted by any nation's military. The firearm is characterized by a block breech that has the ability to be lifted out, allowing the operator to insert the powder and bullet, which offered a faster and simpler way to handle a gun.</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The Flintlock Model continued to be used during the U.S. Civil War. This fact alone makes the firearm significant to West Virginia, as the state was born out of that conflict.</a:t>
            </a:r>
          </a:p>
        </p:txBody>
      </p:sp>
      <p:sp>
        <p:nvSpPr>
          <p:cNvPr name="TextBox 5" id="5"/>
          <p:cNvSpPr txBox="true"/>
          <p:nvPr/>
        </p:nvSpPr>
        <p:spPr>
          <a:xfrm rot="0">
            <a:off x="10299278" y="7273495"/>
            <a:ext cx="6190153" cy="982980"/>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The Hall Flintlock Model 1819 was the first entirely machine-made weapon ever manufactured with interchangeable parts.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868602" y="2903342"/>
            <a:ext cx="6330884" cy="4362784"/>
          </a:xfrm>
          <a:custGeom>
            <a:avLst/>
            <a:gdLst/>
            <a:ahLst/>
            <a:cxnLst/>
            <a:rect r="r" b="b" t="t" l="l"/>
            <a:pathLst>
              <a:path h="4362784" w="6330884">
                <a:moveTo>
                  <a:pt x="0" y="0"/>
                </a:moveTo>
                <a:lnTo>
                  <a:pt x="6330884" y="0"/>
                </a:lnTo>
                <a:lnTo>
                  <a:pt x="6330884" y="4362783"/>
                </a:lnTo>
                <a:lnTo>
                  <a:pt x="0" y="4362783"/>
                </a:lnTo>
                <a:lnTo>
                  <a:pt x="0" y="0"/>
                </a:lnTo>
                <a:close/>
              </a:path>
            </a:pathLst>
          </a:custGeom>
          <a:blipFill>
            <a:blip r:embed="rId2"/>
            <a:stretch>
              <a:fillRect l="0" t="0" r="0" b="0"/>
            </a:stretch>
          </a:blipFill>
        </p:spPr>
      </p:sp>
      <p:sp>
        <p:nvSpPr>
          <p:cNvPr name="TextBox 3" id="3"/>
          <p:cNvSpPr txBox="true"/>
          <p:nvPr/>
        </p:nvSpPr>
        <p:spPr>
          <a:xfrm rot="0">
            <a:off x="1564854" y="881821"/>
            <a:ext cx="9049563"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Locomotive</a:t>
            </a:r>
          </a:p>
        </p:txBody>
      </p:sp>
      <p:sp>
        <p:nvSpPr>
          <p:cNvPr name="TextBox 4" id="4"/>
          <p:cNvSpPr txBox="true"/>
          <p:nvPr/>
        </p:nvSpPr>
        <p:spPr>
          <a:xfrm rot="0">
            <a:off x="1564854" y="3081408"/>
            <a:ext cx="7157941" cy="4126230"/>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The Cass Scenic Railroad's Shay No. 5 steam locomotive was designated as the official steam locomotive of West Virginia when the Legislature </a:t>
            </a:r>
            <a:r>
              <a:rPr lang="en-US" sz="1800">
                <a:solidFill>
                  <a:srgbClr val="000000"/>
                </a:solidFill>
                <a:latin typeface="Cooper Hewitt"/>
                <a:ea typeface="Cooper Hewitt"/>
                <a:cs typeface="Cooper Hewitt"/>
                <a:sym typeface="Cooper Hewitt"/>
              </a:rPr>
              <a:t>adopted Senate Concurrent Resolution No. 34 on March 11, 2004.</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This turn-of-the-century class C-80 Shay has been toiling up Cheat Mountain since 1905. The legendary Shay No. 5 was built for the Greenbrier and Elk River Railroad by Lima Locomotive Works of Lima, Ohio.</a:t>
            </a:r>
          </a:p>
          <a:p>
            <a:pPr algn="l">
              <a:lnSpc>
                <a:spcPts val="2520"/>
              </a:lnSpc>
              <a:spcBef>
                <a:spcPct val="0"/>
              </a:spcBef>
            </a:pPr>
          </a:p>
          <a:p>
            <a:pPr algn="l">
              <a:lnSpc>
                <a:spcPts val="2520"/>
              </a:lnSpc>
              <a:spcBef>
                <a:spcPct val="0"/>
              </a:spcBef>
            </a:pPr>
            <a:r>
              <a:rPr lang="en-US" sz="1800">
                <a:solidFill>
                  <a:srgbClr val="000000"/>
                </a:solidFill>
                <a:latin typeface="Cooper Hewitt"/>
                <a:ea typeface="Cooper Hewitt"/>
                <a:cs typeface="Cooper Hewitt"/>
                <a:sym typeface="Cooper Hewitt"/>
              </a:rPr>
              <a:t>The Shay No. 5 was named as State Locomotive as a tribute to West Virginia's timbering history and as an important historical artifact that serves as a wonderfully preserved example of early twentieth century technology.</a:t>
            </a:r>
          </a:p>
        </p:txBody>
      </p:sp>
      <p:sp>
        <p:nvSpPr>
          <p:cNvPr name="TextBox 5" id="5"/>
          <p:cNvSpPr txBox="true"/>
          <p:nvPr/>
        </p:nvSpPr>
        <p:spPr>
          <a:xfrm rot="0">
            <a:off x="10009333" y="7843147"/>
            <a:ext cx="6190153" cy="982980"/>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The Shay No. 5 is one of the oldest engines in continuous service on its original line and is the second oldest Shay in existence.</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239189" y="1117738"/>
            <a:ext cx="5809623" cy="7426432"/>
          </a:xfrm>
          <a:custGeom>
            <a:avLst/>
            <a:gdLst/>
            <a:ahLst/>
            <a:cxnLst/>
            <a:rect r="r" b="b" t="t" l="l"/>
            <a:pathLst>
              <a:path h="7426432" w="5809623">
                <a:moveTo>
                  <a:pt x="0" y="0"/>
                </a:moveTo>
                <a:lnTo>
                  <a:pt x="5809622" y="0"/>
                </a:lnTo>
                <a:lnTo>
                  <a:pt x="5809622" y="7426432"/>
                </a:lnTo>
                <a:lnTo>
                  <a:pt x="0" y="7426432"/>
                </a:lnTo>
                <a:lnTo>
                  <a:pt x="0" y="0"/>
                </a:lnTo>
                <a:close/>
              </a:path>
            </a:pathLst>
          </a:custGeom>
          <a:blipFill>
            <a:blip r:embed="rId2"/>
            <a:stretch>
              <a:fillRect l="0" t="-1267" r="0" b="0"/>
            </a:stretch>
          </a:blipFill>
        </p:spPr>
      </p:sp>
      <p:sp>
        <p:nvSpPr>
          <p:cNvPr name="TextBox 3" id="3"/>
          <p:cNvSpPr txBox="true"/>
          <p:nvPr/>
        </p:nvSpPr>
        <p:spPr>
          <a:xfrm rot="0">
            <a:off x="1028700" y="8085134"/>
            <a:ext cx="16230600" cy="396875"/>
          </a:xfrm>
          <a:prstGeom prst="rect">
            <a:avLst/>
          </a:prstGeom>
        </p:spPr>
        <p:txBody>
          <a:bodyPr anchor="t" rtlCol="false" tIns="0" lIns="0" bIns="0" rIns="0">
            <a:spAutoFit/>
          </a:bodyPr>
          <a:lstStyle/>
          <a:p>
            <a:pPr algn="ctr">
              <a:lnSpc>
                <a:spcPts val="2799"/>
              </a:lnSpc>
              <a:spcBef>
                <a:spcPct val="0"/>
              </a:spcBef>
            </a:pPr>
            <a:r>
              <a:rPr lang="en-US" sz="1999">
                <a:solidFill>
                  <a:srgbClr val="000000"/>
                </a:solidFill>
                <a:latin typeface="Cooper Hewitt"/>
                <a:ea typeface="Cooper Hewitt"/>
                <a:cs typeface="Cooper Hewitt"/>
                <a:sym typeface="Cooper Hewitt"/>
              </a:rPr>
              <a:t>Photos and information from </a:t>
            </a:r>
            <a:r>
              <a:rPr lang="en-US" sz="1999" u="sng">
                <a:solidFill>
                  <a:srgbClr val="000000"/>
                </a:solidFill>
                <a:latin typeface="Cooper Hewitt"/>
                <a:ea typeface="Cooper Hewitt"/>
                <a:cs typeface="Cooper Hewitt"/>
                <a:sym typeface="Cooper Hewitt"/>
                <a:hlinkClick r:id="rId3" tooltip="https://wvstatemuseumed.wv.gov/2025/state-symbols.html?filter=cultural"/>
              </a:rPr>
              <a:t>West Virginia State Museum Education Page</a:t>
            </a:r>
            <a:r>
              <a:rPr lang="en-US" sz="1999">
                <a:solidFill>
                  <a:srgbClr val="000000"/>
                </a:solidFill>
                <a:latin typeface="Cooper Hewitt"/>
                <a:ea typeface="Cooper Hewitt"/>
                <a:cs typeface="Cooper Hewitt"/>
                <a:sym typeface="Cooper Hewitt"/>
              </a:rPr>
              <a:t>. </a:t>
            </a:r>
          </a:p>
        </p:txBody>
      </p:sp>
      <p:sp>
        <p:nvSpPr>
          <p:cNvPr name="TextBox 4" id="4"/>
          <p:cNvSpPr txBox="true"/>
          <p:nvPr/>
        </p:nvSpPr>
        <p:spPr>
          <a:xfrm rot="0">
            <a:off x="1028700" y="7586116"/>
            <a:ext cx="16230600" cy="396875"/>
          </a:xfrm>
          <a:prstGeom prst="rect">
            <a:avLst/>
          </a:prstGeom>
        </p:spPr>
        <p:txBody>
          <a:bodyPr anchor="t" rtlCol="false" tIns="0" lIns="0" bIns="0" rIns="0">
            <a:spAutoFit/>
          </a:bodyPr>
          <a:lstStyle/>
          <a:p>
            <a:pPr algn="ctr">
              <a:lnSpc>
                <a:spcPts val="2799"/>
              </a:lnSpc>
              <a:spcBef>
                <a:spcPct val="0"/>
              </a:spcBef>
            </a:pPr>
            <a:r>
              <a:rPr lang="en-US" sz="1999">
                <a:solidFill>
                  <a:srgbClr val="000000"/>
                </a:solidFill>
                <a:latin typeface="Cooper Hewitt"/>
                <a:ea typeface="Cooper Hewitt"/>
                <a:cs typeface="Cooper Hewitt"/>
                <a:sym typeface="Cooper Hewitt"/>
              </a:rPr>
              <a:t>PowerPoint created by the West Virginia Legislative Office of Reference and Information.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402157" y="2198865"/>
            <a:ext cx="8133939" cy="4575341"/>
          </a:xfrm>
          <a:custGeom>
            <a:avLst/>
            <a:gdLst/>
            <a:ahLst/>
            <a:cxnLst/>
            <a:rect r="r" b="b" t="t" l="l"/>
            <a:pathLst>
              <a:path h="4575341" w="8133939">
                <a:moveTo>
                  <a:pt x="0" y="0"/>
                </a:moveTo>
                <a:lnTo>
                  <a:pt x="8133940" y="0"/>
                </a:lnTo>
                <a:lnTo>
                  <a:pt x="8133940" y="4575341"/>
                </a:lnTo>
                <a:lnTo>
                  <a:pt x="0" y="4575341"/>
                </a:lnTo>
                <a:lnTo>
                  <a:pt x="0" y="0"/>
                </a:lnTo>
                <a:close/>
              </a:path>
            </a:pathLst>
          </a:custGeom>
          <a:blipFill>
            <a:blip r:embed="rId2"/>
            <a:stretch>
              <a:fillRect l="0" t="0" r="0" b="0"/>
            </a:stretch>
          </a:blipFill>
        </p:spPr>
      </p:sp>
      <p:sp>
        <p:nvSpPr>
          <p:cNvPr name="TextBox 3" id="3"/>
          <p:cNvSpPr txBox="true"/>
          <p:nvPr/>
        </p:nvSpPr>
        <p:spPr>
          <a:xfrm rot="0">
            <a:off x="1504950" y="885825"/>
            <a:ext cx="5179312"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Flag</a:t>
            </a:r>
          </a:p>
        </p:txBody>
      </p:sp>
      <p:sp>
        <p:nvSpPr>
          <p:cNvPr name="TextBox 4" id="4"/>
          <p:cNvSpPr txBox="true"/>
          <p:nvPr/>
        </p:nvSpPr>
        <p:spPr>
          <a:xfrm rot="0">
            <a:off x="1504950" y="3164372"/>
            <a:ext cx="7157941" cy="5383530"/>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The West Virginia state flag was officially adopted by the Legislature on March 7, 1929 through Senate Joint Resolution 18. </a:t>
            </a:r>
          </a:p>
          <a:p>
            <a:pPr algn="l">
              <a:lnSpc>
                <a:spcPts val="2520"/>
              </a:lnSpc>
            </a:pPr>
          </a:p>
          <a:p>
            <a:pPr algn="l">
              <a:lnSpc>
                <a:spcPts val="2520"/>
              </a:lnSpc>
            </a:pPr>
            <a:r>
              <a:rPr lang="en-US" sz="1800">
                <a:solidFill>
                  <a:srgbClr val="000000"/>
                </a:solidFill>
                <a:latin typeface="Cooper Hewitt"/>
                <a:ea typeface="Cooper Hewitt"/>
                <a:cs typeface="Cooper Hewitt"/>
                <a:sym typeface="Cooper Hewitt"/>
              </a:rPr>
              <a:t>The design features West Virginia's coat-of-arms emblazoned in proper colors at the center of a pure white field. A red banner that reads, "State of West Virginia" appears above the coat-of-arms and another red banner bears the state motto toward the bottom. Rhododendron maximums in proper colors are wreathed around the coat-of-arms. The pure white field is bordered on all four sides by a strip of blue.</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Per Senate Joint Resolution No. 18, "the proportions of the flag of the State of West Virginia shall be the same as the United States ensign," and when the state flag is used for parade purposes, all sides except for the staff side, must be trimmed with gold fringe. If the state flag of West Virginia is being used ceremoniously with the United States ensign, it must be trimmed and mounted similarly to the national flag in reference to fringe, cord, tassels, and mounting.</a:t>
            </a:r>
          </a:p>
        </p:txBody>
      </p:sp>
      <p:sp>
        <p:nvSpPr>
          <p:cNvPr name="TextBox 5" id="5"/>
          <p:cNvSpPr txBox="true"/>
          <p:nvPr/>
        </p:nvSpPr>
        <p:spPr>
          <a:xfrm rot="0">
            <a:off x="9890157" y="7105155"/>
            <a:ext cx="7157941" cy="982980"/>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Although several regimental or battle flags were authorized by the state, an official, unified design for the state flag was not addressed until the early twentieth century.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975123" y="2370614"/>
            <a:ext cx="10284177" cy="5784850"/>
          </a:xfrm>
          <a:custGeom>
            <a:avLst/>
            <a:gdLst/>
            <a:ahLst/>
            <a:cxnLst/>
            <a:rect r="r" b="b" t="t" l="l"/>
            <a:pathLst>
              <a:path h="5784850" w="10284177">
                <a:moveTo>
                  <a:pt x="0" y="0"/>
                </a:moveTo>
                <a:lnTo>
                  <a:pt x="10284177" y="0"/>
                </a:lnTo>
                <a:lnTo>
                  <a:pt x="10284177" y="5784850"/>
                </a:lnTo>
                <a:lnTo>
                  <a:pt x="0" y="5784850"/>
                </a:lnTo>
                <a:lnTo>
                  <a:pt x="0" y="0"/>
                </a:lnTo>
                <a:close/>
              </a:path>
            </a:pathLst>
          </a:custGeom>
          <a:blipFill>
            <a:blip r:embed="rId2"/>
            <a:stretch>
              <a:fillRect l="0" t="0" r="0" b="0"/>
            </a:stretch>
          </a:blipFill>
        </p:spPr>
      </p:sp>
      <p:sp>
        <p:nvSpPr>
          <p:cNvPr name="TextBox 3" id="3"/>
          <p:cNvSpPr txBox="true"/>
          <p:nvPr/>
        </p:nvSpPr>
        <p:spPr>
          <a:xfrm rot="0">
            <a:off x="1485900" y="885825"/>
            <a:ext cx="13072461"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Seal: The Great Seal</a:t>
            </a:r>
          </a:p>
        </p:txBody>
      </p:sp>
      <p:sp>
        <p:nvSpPr>
          <p:cNvPr name="TextBox 4" id="4"/>
          <p:cNvSpPr txBox="true"/>
          <p:nvPr/>
        </p:nvSpPr>
        <p:spPr>
          <a:xfrm rot="0">
            <a:off x="1485900" y="2457609"/>
            <a:ext cx="5443441" cy="5697855"/>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The Great Seal of West Virginia was designed by Joseph H. Diss Debar of Doddridge County and symbolizes the principal pursuits and resources of West Virginia. The design features a farmer and miner standing on either side of a large, ivy-covered stone bearing the date of West Virginia's admission to the Union. In front of the stone, a Phyrgian cap, or "Cap of Liberty," rests atop two hunters' rifles. </a:t>
            </a:r>
          </a:p>
          <a:p>
            <a:pPr algn="l">
              <a:lnSpc>
                <a:spcPts val="2520"/>
              </a:lnSpc>
            </a:pPr>
          </a:p>
          <a:p>
            <a:pPr algn="l">
              <a:lnSpc>
                <a:spcPts val="2520"/>
              </a:lnSpc>
            </a:pPr>
            <a:r>
              <a:rPr lang="en-US" sz="1800">
                <a:solidFill>
                  <a:srgbClr val="000000"/>
                </a:solidFill>
                <a:latin typeface="Cooper Hewitt"/>
                <a:ea typeface="Cooper Hewitt"/>
                <a:cs typeface="Cooper Hewitt"/>
                <a:sym typeface="Cooper Hewitt"/>
              </a:rPr>
              <a:t>The words, "State of West Virginia" and the Latin motto, "Montani Semper Liberi" are featured at the top and bottom respectively on the front (obverse) side of the seal.</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Although it is not commonly used, the reverse side serves as the Governor's official seal. Its design depicts laurel and oak leaves, a log farmhouse, hills, factories, and boats.</a:t>
            </a:r>
          </a:p>
        </p:txBody>
      </p:sp>
      <p:sp>
        <p:nvSpPr>
          <p:cNvPr name="TextBox 5" id="5"/>
          <p:cNvSpPr txBox="true"/>
          <p:nvPr/>
        </p:nvSpPr>
        <p:spPr>
          <a:xfrm rot="0">
            <a:off x="1485900" y="8490902"/>
            <a:ext cx="7157941" cy="982980"/>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The Secretary of State serves as the official "keeper of the seal" and controls its use for any purpose other than official state business.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502114" y="885825"/>
            <a:ext cx="6211113"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Motto</a:t>
            </a:r>
          </a:p>
        </p:txBody>
      </p:sp>
      <p:sp>
        <p:nvSpPr>
          <p:cNvPr name="TextBox 3" id="3"/>
          <p:cNvSpPr txBox="true"/>
          <p:nvPr/>
        </p:nvSpPr>
        <p:spPr>
          <a:xfrm rot="0">
            <a:off x="1502114" y="3509010"/>
            <a:ext cx="7157941" cy="3183255"/>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The Latin term, "Montani Semper Liberi," which translates in English as "Mountaineers are always free," is the West Virginia state motto.</a:t>
            </a:r>
          </a:p>
          <a:p>
            <a:pPr algn="l">
              <a:lnSpc>
                <a:spcPts val="2520"/>
              </a:lnSpc>
            </a:pPr>
          </a:p>
          <a:p>
            <a:pPr algn="l">
              <a:lnSpc>
                <a:spcPts val="2520"/>
              </a:lnSpc>
            </a:pPr>
            <a:r>
              <a:rPr lang="en-US" sz="1800">
                <a:solidFill>
                  <a:srgbClr val="000000"/>
                </a:solidFill>
                <a:latin typeface="Cooper Hewitt"/>
                <a:ea typeface="Cooper Hewitt"/>
                <a:cs typeface="Cooper Hewitt"/>
                <a:sym typeface="Cooper Hewitt"/>
              </a:rPr>
              <a:t>The first West Virginia legislature adopted the motto on September 26, 1863. The joint committee on the state seal incorporated the motto on the front or obverse side of the new state seal, below the image of rock, miner, and farmer.</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 According to a 1906 report by State Archivist </a:t>
            </a:r>
            <a:r>
              <a:rPr lang="en-US" sz="1800" u="sng">
                <a:solidFill>
                  <a:srgbClr val="000000"/>
                </a:solidFill>
                <a:latin typeface="Cooper Hewitt"/>
                <a:ea typeface="Cooper Hewitt"/>
                <a:cs typeface="Cooper Hewitt"/>
                <a:sym typeface="Cooper Hewitt"/>
                <a:hlinkClick r:id="rId2" tooltip="https://www.wvencyclopedia.org/entries/1318"/>
              </a:rPr>
              <a:t>Virgil A. Lewis</a:t>
            </a:r>
            <a:r>
              <a:rPr lang="en-US" sz="1800">
                <a:solidFill>
                  <a:srgbClr val="000000"/>
                </a:solidFill>
                <a:latin typeface="Cooper Hewitt"/>
                <a:ea typeface="Cooper Hewitt"/>
                <a:cs typeface="Cooper Hewitt"/>
                <a:sym typeface="Cooper Hewitt"/>
              </a:rPr>
              <a:t>, the motto was suggested by Joseph H. Diss Debar (of Doddridge County).</a:t>
            </a:r>
          </a:p>
        </p:txBody>
      </p:sp>
      <p:grpSp>
        <p:nvGrpSpPr>
          <p:cNvPr name="Group 4" id="4"/>
          <p:cNvGrpSpPr/>
          <p:nvPr/>
        </p:nvGrpSpPr>
        <p:grpSpPr>
          <a:xfrm rot="0">
            <a:off x="9527187" y="2587174"/>
            <a:ext cx="7264998" cy="5112651"/>
            <a:chOff x="0" y="0"/>
            <a:chExt cx="9686665" cy="6816868"/>
          </a:xfrm>
        </p:grpSpPr>
        <p:sp>
          <p:nvSpPr>
            <p:cNvPr name="Freeform 5" id="5"/>
            <p:cNvSpPr/>
            <p:nvPr/>
          </p:nvSpPr>
          <p:spPr>
            <a:xfrm flipH="false" flipV="false" rot="0">
              <a:off x="0" y="0"/>
              <a:ext cx="9686665" cy="5448749"/>
            </a:xfrm>
            <a:custGeom>
              <a:avLst/>
              <a:gdLst/>
              <a:ahLst/>
              <a:cxnLst/>
              <a:rect r="r" b="b" t="t" l="l"/>
              <a:pathLst>
                <a:path h="5448749" w="9686665">
                  <a:moveTo>
                    <a:pt x="0" y="0"/>
                  </a:moveTo>
                  <a:lnTo>
                    <a:pt x="9686665" y="0"/>
                  </a:lnTo>
                  <a:lnTo>
                    <a:pt x="9686665" y="5448749"/>
                  </a:lnTo>
                  <a:lnTo>
                    <a:pt x="0" y="5448749"/>
                  </a:lnTo>
                  <a:lnTo>
                    <a:pt x="0" y="0"/>
                  </a:lnTo>
                  <a:close/>
                </a:path>
              </a:pathLst>
            </a:custGeom>
            <a:blipFill>
              <a:blip r:embed="rId3"/>
              <a:stretch>
                <a:fillRect l="0" t="0" r="0" b="0"/>
              </a:stretch>
            </a:blipFill>
          </p:spPr>
        </p:sp>
        <p:sp>
          <p:nvSpPr>
            <p:cNvPr name="TextBox 6" id="6"/>
            <p:cNvSpPr txBox="true"/>
            <p:nvPr/>
          </p:nvSpPr>
          <p:spPr>
            <a:xfrm rot="0">
              <a:off x="71372" y="5953903"/>
              <a:ext cx="9543921" cy="86296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The Latin phrase had been long used by Swiss mountaineers to express their independenc</a:t>
              </a:r>
              <a:r>
                <a:rPr lang="en-US" sz="1800" u="none">
                  <a:solidFill>
                    <a:srgbClr val="000000"/>
                  </a:solidFill>
                  <a:latin typeface="Cooper Hewitt"/>
                  <a:ea typeface="Cooper Hewitt"/>
                  <a:cs typeface="Cooper Hewitt"/>
                  <a:sym typeface="Cooper Hewitt"/>
                </a:rPr>
                <a:t>e</a:t>
              </a:r>
              <a:r>
                <a:rPr lang="en-US" sz="1800">
                  <a:solidFill>
                    <a:srgbClr val="000000"/>
                  </a:solidFill>
                  <a:latin typeface="Cooper Hewitt"/>
                  <a:ea typeface="Cooper Hewitt"/>
                  <a:cs typeface="Cooper Hewitt"/>
                  <a:sym typeface="Cooper Hewitt"/>
                </a:rPr>
                <a:t> of spirit.</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833614" y="4067605"/>
            <a:ext cx="7425686" cy="4176949"/>
          </a:xfrm>
          <a:custGeom>
            <a:avLst/>
            <a:gdLst/>
            <a:ahLst/>
            <a:cxnLst/>
            <a:rect r="r" b="b" t="t" l="l"/>
            <a:pathLst>
              <a:path h="4176949" w="7425686">
                <a:moveTo>
                  <a:pt x="0" y="0"/>
                </a:moveTo>
                <a:lnTo>
                  <a:pt x="7425686" y="0"/>
                </a:lnTo>
                <a:lnTo>
                  <a:pt x="7425686" y="4176949"/>
                </a:lnTo>
                <a:lnTo>
                  <a:pt x="0" y="4176949"/>
                </a:lnTo>
                <a:lnTo>
                  <a:pt x="0" y="0"/>
                </a:lnTo>
                <a:close/>
              </a:path>
            </a:pathLst>
          </a:custGeom>
          <a:blipFill>
            <a:blip r:embed="rId2"/>
            <a:stretch>
              <a:fillRect l="0" t="0" r="0" b="0"/>
            </a:stretch>
          </a:blipFill>
        </p:spPr>
      </p:sp>
      <p:sp>
        <p:nvSpPr>
          <p:cNvPr name="TextBox 3" id="3"/>
          <p:cNvSpPr txBox="true"/>
          <p:nvPr/>
        </p:nvSpPr>
        <p:spPr>
          <a:xfrm rot="0">
            <a:off x="1581150" y="885825"/>
            <a:ext cx="6077763"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Song</a:t>
            </a:r>
          </a:p>
        </p:txBody>
      </p:sp>
      <p:sp>
        <p:nvSpPr>
          <p:cNvPr name="TextBox 4" id="4"/>
          <p:cNvSpPr txBox="true"/>
          <p:nvPr/>
        </p:nvSpPr>
        <p:spPr>
          <a:xfrm rot="0">
            <a:off x="1581150" y="2308483"/>
            <a:ext cx="16009831" cy="1925955"/>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West Virginia has </a:t>
            </a:r>
            <a:r>
              <a:rPr lang="en-US" sz="1800" b="true">
                <a:solidFill>
                  <a:srgbClr val="000000"/>
                </a:solidFill>
                <a:latin typeface="Cooper Hewitt Bold"/>
                <a:ea typeface="Cooper Hewitt Bold"/>
                <a:cs typeface="Cooper Hewitt Bold"/>
                <a:sym typeface="Cooper Hewitt Bold"/>
              </a:rPr>
              <a:t>four </a:t>
            </a:r>
            <a:r>
              <a:rPr lang="en-US" sz="1800">
                <a:solidFill>
                  <a:srgbClr val="000000"/>
                </a:solidFill>
                <a:latin typeface="Cooper Hewitt"/>
                <a:ea typeface="Cooper Hewitt"/>
                <a:cs typeface="Cooper Hewitt"/>
                <a:sym typeface="Cooper Hewitt"/>
              </a:rPr>
              <a:t>official state songs celebrating the beauty and spirit of the Mountain State. Each song ranks equally in off</a:t>
            </a:r>
            <a:r>
              <a:rPr lang="en-US" sz="1800" u="none">
                <a:solidFill>
                  <a:srgbClr val="000000"/>
                </a:solidFill>
                <a:latin typeface="Cooper Hewitt"/>
                <a:ea typeface="Cooper Hewitt"/>
                <a:cs typeface="Cooper Hewitt"/>
                <a:sym typeface="Cooper Hewitt"/>
              </a:rPr>
              <a:t>i</a:t>
            </a:r>
            <a:r>
              <a:rPr lang="en-US" sz="1800">
                <a:solidFill>
                  <a:srgbClr val="000000"/>
                </a:solidFill>
                <a:latin typeface="Cooper Hewitt"/>
                <a:ea typeface="Cooper Hewitt"/>
                <a:cs typeface="Cooper Hewitt"/>
                <a:sym typeface="Cooper Hewitt"/>
              </a:rPr>
              <a:t>c</a:t>
            </a:r>
            <a:r>
              <a:rPr lang="en-US" sz="1800" u="none">
                <a:solidFill>
                  <a:srgbClr val="000000"/>
                </a:solidFill>
                <a:latin typeface="Cooper Hewitt"/>
                <a:ea typeface="Cooper Hewitt"/>
                <a:cs typeface="Cooper Hewitt"/>
                <a:sym typeface="Cooper Hewitt"/>
              </a:rPr>
              <a:t>i</a:t>
            </a:r>
            <a:r>
              <a:rPr lang="en-US" sz="1800">
                <a:solidFill>
                  <a:srgbClr val="000000"/>
                </a:solidFill>
                <a:latin typeface="Cooper Hewitt"/>
                <a:ea typeface="Cooper Hewitt"/>
                <a:cs typeface="Cooper Hewitt"/>
                <a:sym typeface="Cooper Hewitt"/>
              </a:rPr>
              <a:t>a</a:t>
            </a:r>
            <a:r>
              <a:rPr lang="en-US" sz="1800" u="none">
                <a:solidFill>
                  <a:srgbClr val="000000"/>
                </a:solidFill>
                <a:latin typeface="Cooper Hewitt"/>
                <a:ea typeface="Cooper Hewitt"/>
                <a:cs typeface="Cooper Hewitt"/>
                <a:sym typeface="Cooper Hewitt"/>
              </a:rPr>
              <a:t>l s</a:t>
            </a:r>
            <a:r>
              <a:rPr lang="en-US" sz="1800">
                <a:solidFill>
                  <a:srgbClr val="000000"/>
                </a:solidFill>
                <a:latin typeface="Cooper Hewitt"/>
                <a:ea typeface="Cooper Hewitt"/>
                <a:cs typeface="Cooper Hewitt"/>
                <a:sym typeface="Cooper Hewitt"/>
              </a:rPr>
              <a:t>tatus.</a:t>
            </a:r>
          </a:p>
          <a:p>
            <a:pPr algn="l">
              <a:lnSpc>
                <a:spcPts val="2520"/>
              </a:lnSpc>
            </a:pPr>
          </a:p>
          <a:p>
            <a:pPr algn="l">
              <a:lnSpc>
                <a:spcPts val="2520"/>
              </a:lnSpc>
            </a:pPr>
            <a:r>
              <a:rPr lang="en-US" sz="1800" i="true" b="true">
                <a:solidFill>
                  <a:srgbClr val="000000"/>
                </a:solidFill>
                <a:latin typeface="Cooper Hewitt Bold Italics"/>
                <a:ea typeface="Cooper Hewitt Bold Italics"/>
                <a:cs typeface="Cooper Hewitt Bold Italics"/>
                <a:sym typeface="Cooper Hewitt Bold Italics"/>
              </a:rPr>
              <a:t>"The West Virginia Hills", "This Is My West Virginia", "West Virginia, My Home Sweet Home", "Take Me Home, Country Roads"</a:t>
            </a:r>
          </a:p>
          <a:p>
            <a:pPr algn="l">
              <a:lnSpc>
                <a:spcPts val="2520"/>
              </a:lnSpc>
            </a:pPr>
          </a:p>
          <a:p>
            <a:pPr algn="l">
              <a:lnSpc>
                <a:spcPts val="2520"/>
              </a:lnSpc>
              <a:spcBef>
                <a:spcPct val="0"/>
              </a:spcBef>
            </a:pPr>
            <a:r>
              <a:rPr lang="en-US" sz="1800" i="true">
                <a:solidFill>
                  <a:srgbClr val="000000"/>
                </a:solidFill>
                <a:latin typeface="Cooper Hewitt Italics"/>
                <a:ea typeface="Cooper Hewitt Italics"/>
                <a:cs typeface="Cooper Hewitt Italics"/>
                <a:sym typeface="Cooper Hewitt Italics"/>
              </a:rPr>
              <a:t>West Virginia, My Home Sweet Home, composed by Wheeling-native Colonel Julian G. Hearne, Jr, was declared to be the state's first official state song on </a:t>
            </a:r>
            <a:r>
              <a:rPr lang="en-US" b="true" sz="1800" i="true">
                <a:solidFill>
                  <a:srgbClr val="000000"/>
                </a:solidFill>
                <a:latin typeface="Cooper Hewitt Bold Italics"/>
                <a:ea typeface="Cooper Hewitt Bold Italics"/>
                <a:cs typeface="Cooper Hewitt Bold Italics"/>
                <a:sym typeface="Cooper Hewitt Bold Italics"/>
              </a:rPr>
              <a:t>March 3, 1947 </a:t>
            </a:r>
            <a:r>
              <a:rPr lang="en-US" sz="1800" i="true">
                <a:solidFill>
                  <a:srgbClr val="000000"/>
                </a:solidFill>
                <a:latin typeface="Cooper Hewitt Italics"/>
                <a:ea typeface="Cooper Hewitt Italics"/>
                <a:cs typeface="Cooper Hewitt Italics"/>
                <a:sym typeface="Cooper Hewitt Italics"/>
              </a:rPr>
              <a:t>with Senate Concurrent Resolution No. 11.</a:t>
            </a:r>
          </a:p>
        </p:txBody>
      </p:sp>
      <p:sp>
        <p:nvSpPr>
          <p:cNvPr name="TextBox 5" id="5"/>
          <p:cNvSpPr txBox="true"/>
          <p:nvPr/>
        </p:nvSpPr>
        <p:spPr>
          <a:xfrm rot="0">
            <a:off x="9967487" y="8275320"/>
            <a:ext cx="7157941" cy="982980"/>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The West Virginia Hills is the oldest of the four state songs. The four-verse poem was originally published in September 1885 in the Glenville Crescent newspaper and credit</a:t>
            </a:r>
            <a:r>
              <a:rPr lang="en-US" sz="1800" u="none">
                <a:solidFill>
                  <a:srgbClr val="000000"/>
                </a:solidFill>
                <a:latin typeface="Cooper Hewitt"/>
                <a:ea typeface="Cooper Hewitt"/>
                <a:cs typeface="Cooper Hewitt"/>
                <a:sym typeface="Cooper Hewitt"/>
              </a:rPr>
              <a:t>ed</a:t>
            </a:r>
            <a:r>
              <a:rPr lang="en-US" sz="1800">
                <a:solidFill>
                  <a:srgbClr val="000000"/>
                </a:solidFill>
                <a:latin typeface="Cooper Hewitt"/>
                <a:ea typeface="Cooper Hewitt"/>
                <a:cs typeface="Cooper Hewitt"/>
                <a:sym typeface="Cooper Hewitt"/>
              </a:rPr>
              <a:t> to Ellen Ruddell King.</a:t>
            </a:r>
          </a:p>
        </p:txBody>
      </p:sp>
      <p:sp>
        <p:nvSpPr>
          <p:cNvPr name="TextBox 6" id="6"/>
          <p:cNvSpPr txBox="true"/>
          <p:nvPr/>
        </p:nvSpPr>
        <p:spPr>
          <a:xfrm rot="0">
            <a:off x="1581150" y="4424938"/>
            <a:ext cx="7836248" cy="5069205"/>
          </a:xfrm>
          <a:prstGeom prst="rect">
            <a:avLst/>
          </a:prstGeom>
        </p:spPr>
        <p:txBody>
          <a:bodyPr anchor="t" rtlCol="false" tIns="0" lIns="0" bIns="0" rIns="0">
            <a:spAutoFit/>
          </a:bodyPr>
          <a:lstStyle/>
          <a:p>
            <a:pPr algn="l">
              <a:lnSpc>
                <a:spcPts val="2520"/>
              </a:lnSpc>
            </a:pPr>
            <a:r>
              <a:rPr lang="en-US" sz="1800" i="true">
                <a:solidFill>
                  <a:srgbClr val="000000"/>
                </a:solidFill>
                <a:latin typeface="Cooper Hewitt Italics"/>
                <a:ea typeface="Cooper Hewitt Italics"/>
                <a:cs typeface="Cooper Hewitt Italics"/>
                <a:sym typeface="Cooper Hewitt Italics"/>
              </a:rPr>
              <a:t>However, without knowing that a state song had already been designated, An edited version of The West Virginia Hills, with original words by Ellen King and music by H.E. Engle was declared to be the official state song in 1961 through Senate Concurrent Resolution No. 5.</a:t>
            </a:r>
            <a:r>
              <a:rPr lang="en-US" sz="1800" i="true">
                <a:solidFill>
                  <a:srgbClr val="000000"/>
                </a:solidFill>
                <a:latin typeface="Cooper Hewitt Italics"/>
                <a:ea typeface="Cooper Hewitt Italics"/>
                <a:cs typeface="Cooper Hewitt Italics"/>
                <a:sym typeface="Cooper Hewitt Italics"/>
              </a:rPr>
              <a:t> </a:t>
            </a:r>
          </a:p>
          <a:p>
            <a:pPr algn="l">
              <a:lnSpc>
                <a:spcPts val="2520"/>
              </a:lnSpc>
            </a:pPr>
          </a:p>
          <a:p>
            <a:pPr algn="l">
              <a:lnSpc>
                <a:spcPts val="2520"/>
              </a:lnSpc>
            </a:pPr>
            <a:r>
              <a:rPr lang="en-US" sz="1800" i="true">
                <a:solidFill>
                  <a:srgbClr val="000000"/>
                </a:solidFill>
                <a:latin typeface="Cooper Hewitt Italics"/>
                <a:ea typeface="Cooper Hewitt Italics"/>
                <a:cs typeface="Cooper Hewitt Italics"/>
                <a:sym typeface="Cooper Hewitt Italics"/>
              </a:rPr>
              <a:t>In celebration of the state's Centennial, Charleston musician Iris Bell's This Is My West Virginia was named the state's official Centennial Song in 1963.</a:t>
            </a:r>
          </a:p>
          <a:p>
            <a:pPr algn="l">
              <a:lnSpc>
                <a:spcPts val="2520"/>
              </a:lnSpc>
            </a:pPr>
          </a:p>
          <a:p>
            <a:pPr algn="l">
              <a:lnSpc>
                <a:spcPts val="2520"/>
              </a:lnSpc>
            </a:pPr>
            <a:r>
              <a:rPr lang="en-US" sz="1800" i="true">
                <a:solidFill>
                  <a:srgbClr val="000000"/>
                </a:solidFill>
                <a:latin typeface="Cooper Hewitt Italics"/>
                <a:ea typeface="Cooper Hewitt Italics"/>
                <a:cs typeface="Cooper Hewitt Italics"/>
                <a:sym typeface="Cooper Hewitt Italics"/>
              </a:rPr>
              <a:t>To reduce and eliminate the confusion surrounding the state's official songs, the Legislature adopted House Concurrent Resolution No. 19 on February 28, 1963, declaring all three as official state songs.</a:t>
            </a:r>
          </a:p>
          <a:p>
            <a:pPr algn="l">
              <a:lnSpc>
                <a:spcPts val="2520"/>
              </a:lnSpc>
            </a:pPr>
          </a:p>
          <a:p>
            <a:pPr algn="l">
              <a:lnSpc>
                <a:spcPts val="2520"/>
              </a:lnSpc>
              <a:spcBef>
                <a:spcPct val="0"/>
              </a:spcBef>
            </a:pPr>
            <a:r>
              <a:rPr lang="en-US" sz="1800" i="true">
                <a:solidFill>
                  <a:srgbClr val="000000"/>
                </a:solidFill>
                <a:latin typeface="Cooper Hewitt Italics"/>
                <a:ea typeface="Cooper Hewitt Italics"/>
                <a:cs typeface="Cooper Hewitt Italics"/>
                <a:sym typeface="Cooper Hewitt Italics"/>
              </a:rPr>
              <a:t>On March 8, 2014, the Legislature adopted House Concurrent Resolution No. 40, which designated Take Me Home, Country Roads written by John Denver, Taffy Nivert, and Bill Danoff and initially recorded by John Denver, as an additional official state song.</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556427" y="885825"/>
            <a:ext cx="6230163"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Colors</a:t>
            </a:r>
          </a:p>
        </p:txBody>
      </p:sp>
      <p:grpSp>
        <p:nvGrpSpPr>
          <p:cNvPr name="Group 3" id="3"/>
          <p:cNvGrpSpPr/>
          <p:nvPr/>
        </p:nvGrpSpPr>
        <p:grpSpPr>
          <a:xfrm rot="0">
            <a:off x="9332829" y="2557040"/>
            <a:ext cx="7511383" cy="5934920"/>
            <a:chOff x="0" y="0"/>
            <a:chExt cx="10015177" cy="7913226"/>
          </a:xfrm>
        </p:grpSpPr>
        <p:grpSp>
          <p:nvGrpSpPr>
            <p:cNvPr name="Group 4" id="4"/>
            <p:cNvGrpSpPr/>
            <p:nvPr/>
          </p:nvGrpSpPr>
          <p:grpSpPr>
            <a:xfrm rot="0">
              <a:off x="0" y="0"/>
              <a:ext cx="5007588" cy="7913226"/>
              <a:chOff x="0" y="0"/>
              <a:chExt cx="812800" cy="1284425"/>
            </a:xfrm>
          </p:grpSpPr>
          <p:sp>
            <p:nvSpPr>
              <p:cNvPr name="Freeform 5" id="5"/>
              <p:cNvSpPr/>
              <p:nvPr/>
            </p:nvSpPr>
            <p:spPr>
              <a:xfrm flipH="false" flipV="false" rot="0">
                <a:off x="0" y="0"/>
                <a:ext cx="812800" cy="1284425"/>
              </a:xfrm>
              <a:custGeom>
                <a:avLst/>
                <a:gdLst/>
                <a:ahLst/>
                <a:cxnLst/>
                <a:rect r="r" b="b" t="t" l="l"/>
                <a:pathLst>
                  <a:path h="1284425" w="812800">
                    <a:moveTo>
                      <a:pt x="0" y="0"/>
                    </a:moveTo>
                    <a:lnTo>
                      <a:pt x="812800" y="0"/>
                    </a:lnTo>
                    <a:lnTo>
                      <a:pt x="812800" y="1284425"/>
                    </a:lnTo>
                    <a:lnTo>
                      <a:pt x="0" y="1284425"/>
                    </a:lnTo>
                    <a:close/>
                  </a:path>
                </a:pathLst>
              </a:custGeom>
              <a:solidFill>
                <a:srgbClr val="3B508F"/>
              </a:solidFill>
            </p:spPr>
          </p:sp>
          <p:sp>
            <p:nvSpPr>
              <p:cNvPr name="TextBox 6" id="6"/>
              <p:cNvSpPr txBox="true"/>
              <p:nvPr/>
            </p:nvSpPr>
            <p:spPr>
              <a:xfrm>
                <a:off x="0" y="-38100"/>
                <a:ext cx="812800" cy="1322525"/>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5007588" y="0"/>
              <a:ext cx="5007588" cy="7913226"/>
              <a:chOff x="0" y="0"/>
              <a:chExt cx="812800" cy="1284425"/>
            </a:xfrm>
          </p:grpSpPr>
          <p:sp>
            <p:nvSpPr>
              <p:cNvPr name="Freeform 8" id="8"/>
              <p:cNvSpPr/>
              <p:nvPr/>
            </p:nvSpPr>
            <p:spPr>
              <a:xfrm flipH="false" flipV="false" rot="0">
                <a:off x="0" y="0"/>
                <a:ext cx="812800" cy="1284425"/>
              </a:xfrm>
              <a:custGeom>
                <a:avLst/>
                <a:gdLst/>
                <a:ahLst/>
                <a:cxnLst/>
                <a:rect r="r" b="b" t="t" l="l"/>
                <a:pathLst>
                  <a:path h="1284425" w="812800">
                    <a:moveTo>
                      <a:pt x="0" y="0"/>
                    </a:moveTo>
                    <a:lnTo>
                      <a:pt x="812800" y="0"/>
                    </a:lnTo>
                    <a:lnTo>
                      <a:pt x="812800" y="1284425"/>
                    </a:lnTo>
                    <a:lnTo>
                      <a:pt x="0" y="1284425"/>
                    </a:lnTo>
                    <a:close/>
                  </a:path>
                </a:pathLst>
              </a:custGeom>
              <a:solidFill>
                <a:srgbClr val="DA9434"/>
              </a:solidFill>
            </p:spPr>
          </p:sp>
          <p:sp>
            <p:nvSpPr>
              <p:cNvPr name="TextBox 9" id="9"/>
              <p:cNvSpPr txBox="true"/>
              <p:nvPr/>
            </p:nvSpPr>
            <p:spPr>
              <a:xfrm>
                <a:off x="0" y="-38100"/>
                <a:ext cx="812800" cy="1322525"/>
              </a:xfrm>
              <a:prstGeom prst="rect">
                <a:avLst/>
              </a:prstGeom>
            </p:spPr>
            <p:txBody>
              <a:bodyPr anchor="ctr" rtlCol="false" tIns="50800" lIns="50800" bIns="50800" rIns="50800"/>
              <a:lstStyle/>
              <a:p>
                <a:pPr algn="ctr">
                  <a:lnSpc>
                    <a:spcPts val="2659"/>
                  </a:lnSpc>
                </a:pPr>
              </a:p>
            </p:txBody>
          </p:sp>
        </p:grpSp>
      </p:grpSp>
      <p:grpSp>
        <p:nvGrpSpPr>
          <p:cNvPr name="Group 10" id="10"/>
          <p:cNvGrpSpPr/>
          <p:nvPr/>
        </p:nvGrpSpPr>
        <p:grpSpPr>
          <a:xfrm rot="0">
            <a:off x="1556427" y="3683317"/>
            <a:ext cx="6453091" cy="3682365"/>
            <a:chOff x="0" y="0"/>
            <a:chExt cx="8604121" cy="4909820"/>
          </a:xfrm>
        </p:grpSpPr>
        <p:sp>
          <p:nvSpPr>
            <p:cNvPr name="TextBox 11" id="11"/>
            <p:cNvSpPr txBox="true"/>
            <p:nvPr/>
          </p:nvSpPr>
          <p:spPr>
            <a:xfrm rot="0">
              <a:off x="0" y="-85725"/>
              <a:ext cx="8604121" cy="1701165"/>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The</a:t>
              </a:r>
              <a:r>
                <a:rPr lang="en-US" sz="1800" b="true">
                  <a:solidFill>
                    <a:srgbClr val="000000"/>
                  </a:solidFill>
                  <a:latin typeface="Cooper Hewitt"/>
                  <a:ea typeface="Cooper Hewitt"/>
                  <a:cs typeface="Cooper Hewitt"/>
                  <a:sym typeface="Cooper Hewitt"/>
                </a:rPr>
                <a:t> </a:t>
              </a:r>
              <a:r>
                <a:rPr lang="en-US" sz="1800">
                  <a:solidFill>
                    <a:srgbClr val="000000"/>
                  </a:solidFill>
                  <a:latin typeface="Cooper Hewitt"/>
                  <a:ea typeface="Cooper Hewitt"/>
                  <a:cs typeface="Cooper Hewitt"/>
                  <a:sym typeface="Cooper Hewitt"/>
                </a:rPr>
                <a:t>official colors of</a:t>
              </a:r>
              <a:r>
                <a:rPr lang="en-US" sz="1800" b="true">
                  <a:solidFill>
                    <a:srgbClr val="000000"/>
                  </a:solidFill>
                  <a:latin typeface="Cooper Hewitt"/>
                  <a:ea typeface="Cooper Hewitt"/>
                  <a:cs typeface="Cooper Hewitt"/>
                  <a:sym typeface="Cooper Hewitt"/>
                </a:rPr>
                <a:t> West Virginia, kno</a:t>
              </a:r>
              <a:r>
                <a:rPr lang="en-US" sz="1800">
                  <a:solidFill>
                    <a:srgbClr val="000000"/>
                  </a:solidFill>
                  <a:latin typeface="Cooper Hewitt"/>
                  <a:ea typeface="Cooper Hewitt"/>
                  <a:cs typeface="Cooper Hewitt"/>
                  <a:sym typeface="Cooper Hewitt"/>
                </a:rPr>
                <a:t>wn as </a:t>
              </a:r>
              <a:r>
                <a:rPr lang="en-US" sz="1800">
                  <a:solidFill>
                    <a:srgbClr val="000000"/>
                  </a:solidFill>
                  <a:latin typeface="Cooper Hewitt"/>
                  <a:ea typeface="Cooper Hewitt"/>
                  <a:cs typeface="Cooper Hewitt"/>
                  <a:sym typeface="Cooper Hewitt"/>
                </a:rPr>
                <a:t>O</a:t>
              </a:r>
              <a:r>
                <a:rPr lang="en-US" sz="1800">
                  <a:solidFill>
                    <a:srgbClr val="000000"/>
                  </a:solidFill>
                  <a:latin typeface="Cooper Hewitt"/>
                  <a:ea typeface="Cooper Hewitt"/>
                  <a:cs typeface="Cooper Hewitt"/>
                  <a:sym typeface="Cooper Hewitt"/>
                </a:rPr>
                <a:t>ld </a:t>
              </a:r>
              <a:r>
                <a:rPr lang="en-US" sz="1800">
                  <a:solidFill>
                    <a:srgbClr val="000000"/>
                  </a:solidFill>
                  <a:latin typeface="Cooper Hewitt"/>
                  <a:ea typeface="Cooper Hewitt"/>
                  <a:cs typeface="Cooper Hewitt"/>
                  <a:sym typeface="Cooper Hewitt"/>
                </a:rPr>
                <a:t>G</a:t>
              </a:r>
              <a:r>
                <a:rPr lang="en-US" sz="1800">
                  <a:solidFill>
                    <a:srgbClr val="000000"/>
                  </a:solidFill>
                  <a:latin typeface="Cooper Hewitt"/>
                  <a:ea typeface="Cooper Hewitt"/>
                  <a:cs typeface="Cooper Hewitt"/>
                  <a:sym typeface="Cooper Hewitt"/>
                </a:rPr>
                <a:t>ol</a:t>
              </a:r>
              <a:r>
                <a:rPr lang="en-US" sz="1800">
                  <a:solidFill>
                    <a:srgbClr val="000000"/>
                  </a:solidFill>
                  <a:latin typeface="Cooper Hewitt"/>
                  <a:ea typeface="Cooper Hewitt"/>
                  <a:cs typeface="Cooper Hewitt"/>
                  <a:sym typeface="Cooper Hewitt"/>
                </a:rPr>
                <a:t>d</a:t>
              </a:r>
              <a:r>
                <a:rPr lang="en-US" sz="1800">
                  <a:solidFill>
                    <a:srgbClr val="000000"/>
                  </a:solidFill>
                  <a:latin typeface="Cooper Hewitt"/>
                  <a:ea typeface="Cooper Hewitt"/>
                  <a:cs typeface="Cooper Hewitt"/>
                  <a:sym typeface="Cooper Hewitt"/>
                </a:rPr>
                <a:t> an</a:t>
              </a:r>
              <a:r>
                <a:rPr lang="en-US" sz="1800">
                  <a:solidFill>
                    <a:srgbClr val="000000"/>
                  </a:solidFill>
                  <a:latin typeface="Cooper Hewitt"/>
                  <a:ea typeface="Cooper Hewitt"/>
                  <a:cs typeface="Cooper Hewitt"/>
                  <a:sym typeface="Cooper Hewitt"/>
                </a:rPr>
                <a:t>d</a:t>
              </a:r>
              <a:r>
                <a:rPr lang="en-US" sz="1800">
                  <a:solidFill>
                    <a:srgbClr val="000000"/>
                  </a:solidFill>
                  <a:latin typeface="Cooper Hewitt"/>
                  <a:ea typeface="Cooper Hewitt"/>
                  <a:cs typeface="Cooper Hewitt"/>
                  <a:sym typeface="Cooper Hewitt"/>
                </a:rPr>
                <a:t> </a:t>
              </a:r>
              <a:r>
                <a:rPr lang="en-US" sz="1800">
                  <a:solidFill>
                    <a:srgbClr val="000000"/>
                  </a:solidFill>
                  <a:latin typeface="Cooper Hewitt"/>
                  <a:ea typeface="Cooper Hewitt"/>
                  <a:cs typeface="Cooper Hewitt"/>
                  <a:sym typeface="Cooper Hewitt"/>
                </a:rPr>
                <a:t>B</a:t>
              </a:r>
              <a:r>
                <a:rPr lang="en-US" sz="1800">
                  <a:solidFill>
                    <a:srgbClr val="000000"/>
                  </a:solidFill>
                  <a:latin typeface="Cooper Hewitt"/>
                  <a:ea typeface="Cooper Hewitt"/>
                  <a:cs typeface="Cooper Hewitt"/>
                  <a:sym typeface="Cooper Hewitt"/>
                </a:rPr>
                <a:t>lue, were designated </a:t>
              </a:r>
              <a:r>
                <a:rPr lang="en-US" sz="1800">
                  <a:solidFill>
                    <a:srgbClr val="000000"/>
                  </a:solidFill>
                  <a:latin typeface="Cooper Hewitt"/>
                  <a:ea typeface="Cooper Hewitt"/>
                  <a:cs typeface="Cooper Hewitt"/>
                  <a:sym typeface="Cooper Hewitt"/>
                </a:rPr>
                <a:t>a</a:t>
              </a:r>
              <a:r>
                <a:rPr lang="en-US" sz="1800">
                  <a:solidFill>
                    <a:srgbClr val="000000"/>
                  </a:solidFill>
                  <a:latin typeface="Cooper Hewitt"/>
                  <a:ea typeface="Cooper Hewitt"/>
                  <a:cs typeface="Cooper Hewitt"/>
                  <a:sym typeface="Cooper Hewitt"/>
                </a:rPr>
                <a:t>s </a:t>
              </a:r>
              <a:r>
                <a:rPr lang="en-US" sz="1800">
                  <a:solidFill>
                    <a:srgbClr val="000000"/>
                  </a:solidFill>
                  <a:latin typeface="Cooper Hewitt"/>
                  <a:ea typeface="Cooper Hewitt"/>
                  <a:cs typeface="Cooper Hewitt"/>
                  <a:sym typeface="Cooper Hewitt"/>
                </a:rPr>
                <a:t>t</a:t>
              </a:r>
              <a:r>
                <a:rPr lang="en-US" sz="1800">
                  <a:solidFill>
                    <a:srgbClr val="000000"/>
                  </a:solidFill>
                  <a:latin typeface="Cooper Hewitt"/>
                  <a:ea typeface="Cooper Hewitt"/>
                  <a:cs typeface="Cooper Hewitt"/>
                  <a:sym typeface="Cooper Hewitt"/>
                </a:rPr>
                <a:t>he stat</a:t>
              </a:r>
              <a:r>
                <a:rPr lang="en-US" sz="1800">
                  <a:solidFill>
                    <a:srgbClr val="000000"/>
                  </a:solidFill>
                  <a:latin typeface="Cooper Hewitt"/>
                  <a:ea typeface="Cooper Hewitt"/>
                  <a:cs typeface="Cooper Hewitt"/>
                  <a:sym typeface="Cooper Hewitt"/>
                </a:rPr>
                <a:t>e</a:t>
              </a:r>
              <a:r>
                <a:rPr lang="en-US" sz="1800">
                  <a:solidFill>
                    <a:srgbClr val="000000"/>
                  </a:solidFill>
                  <a:latin typeface="Cooper Hewitt"/>
                  <a:ea typeface="Cooper Hewitt"/>
                  <a:cs typeface="Cooper Hewitt"/>
                  <a:sym typeface="Cooper Hewitt"/>
                </a:rPr>
                <a:t> </a:t>
              </a:r>
              <a:r>
                <a:rPr lang="en-US" sz="1800">
                  <a:solidFill>
                    <a:srgbClr val="000000"/>
                  </a:solidFill>
                  <a:latin typeface="Cooper Hewitt"/>
                  <a:ea typeface="Cooper Hewitt"/>
                  <a:cs typeface="Cooper Hewitt"/>
                  <a:sym typeface="Cooper Hewitt"/>
                </a:rPr>
                <a:t>c</a:t>
              </a:r>
              <a:r>
                <a:rPr lang="en-US" sz="1800">
                  <a:solidFill>
                    <a:srgbClr val="000000"/>
                  </a:solidFill>
                  <a:latin typeface="Cooper Hewitt"/>
                  <a:ea typeface="Cooper Hewitt"/>
                  <a:cs typeface="Cooper Hewitt"/>
                  <a:sym typeface="Cooper Hewitt"/>
                </a:rPr>
                <a:t>olors by Senate Concurrent Resolution No. </a:t>
              </a:r>
              <a:r>
                <a:rPr lang="en-US" sz="1800">
                  <a:solidFill>
                    <a:srgbClr val="000000"/>
                  </a:solidFill>
                  <a:latin typeface="Cooper Hewitt"/>
                  <a:ea typeface="Cooper Hewitt"/>
                  <a:cs typeface="Cooper Hewitt"/>
                  <a:sym typeface="Cooper Hewitt"/>
                </a:rPr>
                <a:t>20</a:t>
              </a:r>
              <a:r>
                <a:rPr lang="en-US" sz="1800">
                  <a:solidFill>
                    <a:srgbClr val="000000"/>
                  </a:solidFill>
                  <a:latin typeface="Cooper Hewitt"/>
                  <a:ea typeface="Cooper Hewitt"/>
                  <a:cs typeface="Cooper Hewitt"/>
                  <a:sym typeface="Cooper Hewitt"/>
                </a:rPr>
                <a:t>, </a:t>
              </a:r>
              <a:r>
                <a:rPr lang="en-US" sz="1800">
                  <a:solidFill>
                    <a:srgbClr val="000000"/>
                  </a:solidFill>
                  <a:latin typeface="Cooper Hewitt"/>
                  <a:ea typeface="Cooper Hewitt"/>
                  <a:cs typeface="Cooper Hewitt"/>
                  <a:sym typeface="Cooper Hewitt"/>
                </a:rPr>
                <a:t>w</a:t>
              </a:r>
              <a:r>
                <a:rPr lang="en-US" sz="1800">
                  <a:solidFill>
                    <a:srgbClr val="000000"/>
                  </a:solidFill>
                  <a:latin typeface="Cooper Hewitt"/>
                  <a:ea typeface="Cooper Hewitt"/>
                  <a:cs typeface="Cooper Hewitt"/>
                  <a:sym typeface="Cooper Hewitt"/>
                </a:rPr>
                <a:t>hich was ado</a:t>
              </a:r>
              <a:r>
                <a:rPr lang="en-US" sz="1800">
                  <a:solidFill>
                    <a:srgbClr val="000000"/>
                  </a:solidFill>
                  <a:latin typeface="Cooper Hewitt"/>
                  <a:ea typeface="Cooper Hewitt"/>
                  <a:cs typeface="Cooper Hewitt"/>
                  <a:sym typeface="Cooper Hewitt"/>
                </a:rPr>
                <a:t>p</a:t>
              </a:r>
              <a:r>
                <a:rPr lang="en-US" sz="1800">
                  <a:solidFill>
                    <a:srgbClr val="000000"/>
                  </a:solidFill>
                  <a:latin typeface="Cooper Hewitt"/>
                  <a:ea typeface="Cooper Hewitt"/>
                  <a:cs typeface="Cooper Hewitt"/>
                  <a:sym typeface="Cooper Hewitt"/>
                </a:rPr>
                <a:t>ted </a:t>
              </a:r>
              <a:r>
                <a:rPr lang="en-US" sz="1800">
                  <a:solidFill>
                    <a:srgbClr val="000000"/>
                  </a:solidFill>
                  <a:latin typeface="Cooper Hewitt"/>
                  <a:ea typeface="Cooper Hewitt"/>
                  <a:cs typeface="Cooper Hewitt"/>
                  <a:sym typeface="Cooper Hewitt"/>
                </a:rPr>
                <a:t>by</a:t>
              </a:r>
              <a:r>
                <a:rPr lang="en-US" sz="1800">
                  <a:solidFill>
                    <a:srgbClr val="000000"/>
                  </a:solidFill>
                  <a:latin typeface="Cooper Hewitt"/>
                  <a:ea typeface="Cooper Hewitt"/>
                  <a:cs typeface="Cooper Hewitt"/>
                  <a:sym typeface="Cooper Hewitt"/>
                </a:rPr>
                <a:t> the Legislature on </a:t>
              </a:r>
              <a:r>
                <a:rPr lang="en-US" sz="1800">
                  <a:solidFill>
                    <a:srgbClr val="000000"/>
                  </a:solidFill>
                  <a:latin typeface="Cooper Hewitt"/>
                  <a:ea typeface="Cooper Hewitt"/>
                  <a:cs typeface="Cooper Hewitt"/>
                  <a:sym typeface="Cooper Hewitt"/>
                </a:rPr>
                <a:t>M</a:t>
              </a:r>
              <a:r>
                <a:rPr lang="en-US" sz="1800">
                  <a:solidFill>
                    <a:srgbClr val="000000"/>
                  </a:solidFill>
                  <a:latin typeface="Cooper Hewitt"/>
                  <a:ea typeface="Cooper Hewitt"/>
                  <a:cs typeface="Cooper Hewitt"/>
                  <a:sym typeface="Cooper Hewitt"/>
                </a:rPr>
                <a:t>ar</a:t>
              </a:r>
              <a:r>
                <a:rPr lang="en-US" sz="1800">
                  <a:solidFill>
                    <a:srgbClr val="000000"/>
                  </a:solidFill>
                  <a:latin typeface="Cooper Hewitt"/>
                  <a:ea typeface="Cooper Hewitt"/>
                  <a:cs typeface="Cooper Hewitt"/>
                  <a:sym typeface="Cooper Hewitt"/>
                </a:rPr>
                <a:t>ch</a:t>
              </a:r>
              <a:r>
                <a:rPr lang="en-US" sz="1800">
                  <a:solidFill>
                    <a:srgbClr val="000000"/>
                  </a:solidFill>
                  <a:latin typeface="Cooper Hewitt"/>
                  <a:ea typeface="Cooper Hewitt"/>
                  <a:cs typeface="Cooper Hewitt"/>
                  <a:sym typeface="Cooper Hewitt"/>
                </a:rPr>
                <a:t> 8, 1963.</a:t>
              </a:r>
            </a:p>
          </p:txBody>
        </p:sp>
        <p:sp>
          <p:nvSpPr>
            <p:cNvPr name="TextBox 12" id="12"/>
            <p:cNvSpPr txBox="true"/>
            <p:nvPr/>
          </p:nvSpPr>
          <p:spPr>
            <a:xfrm rot="0">
              <a:off x="0" y="3208655"/>
              <a:ext cx="8306884" cy="170116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Before their official status as the state colors of West Virginia, gold and blue were often used by the state in ceremonies since they are also th</a:t>
              </a:r>
              <a:r>
                <a:rPr lang="en-US" sz="1800" u="none">
                  <a:solidFill>
                    <a:srgbClr val="000000"/>
                  </a:solidFill>
                  <a:latin typeface="Cooper Hewitt"/>
                  <a:ea typeface="Cooper Hewitt"/>
                  <a:cs typeface="Cooper Hewitt"/>
                  <a:sym typeface="Cooper Hewitt"/>
                </a:rPr>
                <a:t>e</a:t>
              </a:r>
              <a:r>
                <a:rPr lang="en-US" sz="1800">
                  <a:solidFill>
                    <a:srgbClr val="000000"/>
                  </a:solidFill>
                  <a:latin typeface="Cooper Hewitt"/>
                  <a:ea typeface="Cooper Hewitt"/>
                  <a:cs typeface="Cooper Hewitt"/>
                  <a:sym typeface="Cooper Hewitt"/>
                </a:rPr>
                <a:t> official colors of West Virginia University.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144000" y="1921752"/>
            <a:ext cx="7670508" cy="6030937"/>
          </a:xfrm>
          <a:custGeom>
            <a:avLst/>
            <a:gdLst/>
            <a:ahLst/>
            <a:cxnLst/>
            <a:rect r="r" b="b" t="t" l="l"/>
            <a:pathLst>
              <a:path h="6030937" w="7670508">
                <a:moveTo>
                  <a:pt x="0" y="0"/>
                </a:moveTo>
                <a:lnTo>
                  <a:pt x="7670508" y="0"/>
                </a:lnTo>
                <a:lnTo>
                  <a:pt x="7670508" y="6030937"/>
                </a:lnTo>
                <a:lnTo>
                  <a:pt x="0" y="6030937"/>
                </a:lnTo>
                <a:lnTo>
                  <a:pt x="0" y="0"/>
                </a:lnTo>
                <a:close/>
              </a:path>
            </a:pathLst>
          </a:custGeom>
          <a:blipFill>
            <a:blip r:embed="rId2"/>
            <a:stretch>
              <a:fillRect l="0" t="0" r="0" b="0"/>
            </a:stretch>
          </a:blipFill>
        </p:spPr>
      </p:sp>
      <p:sp>
        <p:nvSpPr>
          <p:cNvPr name="TextBox 3" id="3"/>
          <p:cNvSpPr txBox="true"/>
          <p:nvPr/>
        </p:nvSpPr>
        <p:spPr>
          <a:xfrm rot="0">
            <a:off x="1568210" y="885825"/>
            <a:ext cx="6801663"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Animal</a:t>
            </a:r>
          </a:p>
        </p:txBody>
      </p:sp>
      <p:sp>
        <p:nvSpPr>
          <p:cNvPr name="TextBox 4" id="4"/>
          <p:cNvSpPr txBox="true"/>
          <p:nvPr/>
        </p:nvSpPr>
        <p:spPr>
          <a:xfrm rot="0">
            <a:off x="1568210" y="2359756"/>
            <a:ext cx="7157941" cy="5069205"/>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The Black bear (Ursus americanus) was selected by West Virginia students, teachers, and sportsmen as the official state animal after a poll was conducted by the Division of Natural Resources from 1954-1955. </a:t>
            </a:r>
          </a:p>
          <a:p>
            <a:pPr algn="l">
              <a:lnSpc>
                <a:spcPts val="2520"/>
              </a:lnSpc>
            </a:pPr>
          </a:p>
          <a:p>
            <a:pPr algn="l">
              <a:lnSpc>
                <a:spcPts val="2520"/>
              </a:lnSpc>
            </a:pPr>
            <a:r>
              <a:rPr lang="en-US" sz="1800">
                <a:solidFill>
                  <a:srgbClr val="000000"/>
                </a:solidFill>
                <a:latin typeface="Cooper Hewitt"/>
                <a:ea typeface="Cooper Hewitt"/>
                <a:cs typeface="Cooper Hewitt"/>
                <a:sym typeface="Cooper Hewitt"/>
              </a:rPr>
              <a:t>Despite being commonly known as "black bears," the coloring of these bears is actually a deep tint of brown! In West Virginia, the blond and cinnamon color variations found in western states are absent. Our bears are deep brown/black, with brown muzzles.</a:t>
            </a:r>
          </a:p>
          <a:p>
            <a:pPr algn="l">
              <a:lnSpc>
                <a:spcPts val="2520"/>
              </a:lnSpc>
            </a:pPr>
          </a:p>
          <a:p>
            <a:pPr algn="l">
              <a:lnSpc>
                <a:spcPts val="2520"/>
              </a:lnSpc>
            </a:pPr>
            <a:r>
              <a:rPr lang="en-US" sz="1800">
                <a:solidFill>
                  <a:srgbClr val="000000"/>
                </a:solidFill>
                <a:latin typeface="Cooper Hewitt"/>
                <a:ea typeface="Cooper Hewitt"/>
                <a:cs typeface="Cooper Hewitt"/>
                <a:sym typeface="Cooper Hewitt"/>
              </a:rPr>
              <a:t>Black bears are generally 6 feet in length and about 3 feet high at the shoulder. Adult males usually weigh between 150 and 450 pounds, while females weigh between 100 and 300 pounds.  </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The Legislature's approval of House Concurrent Resolution No. 6 in 1973 officially approved the black bea</a:t>
            </a:r>
            <a:r>
              <a:rPr lang="en-US" sz="1800" u="none">
                <a:solidFill>
                  <a:srgbClr val="000000"/>
                </a:solidFill>
                <a:latin typeface="Cooper Hewitt"/>
                <a:ea typeface="Cooper Hewitt"/>
                <a:cs typeface="Cooper Hewitt"/>
                <a:sym typeface="Cooper Hewitt"/>
              </a:rPr>
              <a:t>r </a:t>
            </a:r>
            <a:r>
              <a:rPr lang="en-US" sz="1800">
                <a:solidFill>
                  <a:srgbClr val="000000"/>
                </a:solidFill>
                <a:latin typeface="Cooper Hewitt"/>
                <a:ea typeface="Cooper Hewitt"/>
                <a:cs typeface="Cooper Hewitt"/>
                <a:sym typeface="Cooper Hewitt"/>
              </a:rPr>
              <a:t>a</a:t>
            </a:r>
            <a:r>
              <a:rPr lang="en-US" sz="1800" u="none">
                <a:solidFill>
                  <a:srgbClr val="000000"/>
                </a:solidFill>
                <a:latin typeface="Cooper Hewitt"/>
                <a:ea typeface="Cooper Hewitt"/>
                <a:cs typeface="Cooper Hewitt"/>
                <a:sym typeface="Cooper Hewitt"/>
              </a:rPr>
              <a:t>s</a:t>
            </a:r>
            <a:r>
              <a:rPr lang="en-US" sz="1800">
                <a:solidFill>
                  <a:srgbClr val="000000"/>
                </a:solidFill>
                <a:latin typeface="Cooper Hewitt"/>
                <a:ea typeface="Cooper Hewitt"/>
                <a:cs typeface="Cooper Hewitt"/>
                <a:sym typeface="Cooper Hewitt"/>
              </a:rPr>
              <a:t> the state animal of West Virginia.</a:t>
            </a:r>
          </a:p>
        </p:txBody>
      </p:sp>
      <p:sp>
        <p:nvSpPr>
          <p:cNvPr name="TextBox 5" id="5"/>
          <p:cNvSpPr txBox="true"/>
          <p:nvPr/>
        </p:nvSpPr>
        <p:spPr>
          <a:xfrm rot="0">
            <a:off x="1568210" y="8101965"/>
            <a:ext cx="7157941" cy="982980"/>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Black bears are the only species of bear found in West Virginia. The bear population in West Virginia is estimated to be between 12,000 and 14,000.</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461246" y="1761208"/>
            <a:ext cx="7115786" cy="4750896"/>
          </a:xfrm>
          <a:custGeom>
            <a:avLst/>
            <a:gdLst/>
            <a:ahLst/>
            <a:cxnLst/>
            <a:rect r="r" b="b" t="t" l="l"/>
            <a:pathLst>
              <a:path h="4750896" w="7115786">
                <a:moveTo>
                  <a:pt x="0" y="0"/>
                </a:moveTo>
                <a:lnTo>
                  <a:pt x="7115786" y="0"/>
                </a:lnTo>
                <a:lnTo>
                  <a:pt x="7115786" y="4750896"/>
                </a:lnTo>
                <a:lnTo>
                  <a:pt x="0" y="4750896"/>
                </a:lnTo>
                <a:lnTo>
                  <a:pt x="0" y="0"/>
                </a:lnTo>
                <a:close/>
              </a:path>
            </a:pathLst>
          </a:custGeom>
          <a:blipFill>
            <a:blip r:embed="rId2"/>
            <a:stretch>
              <a:fillRect l="0" t="0" r="0" b="0"/>
            </a:stretch>
          </a:blipFill>
        </p:spPr>
      </p:sp>
      <p:sp>
        <p:nvSpPr>
          <p:cNvPr name="TextBox 3" id="3"/>
          <p:cNvSpPr txBox="true"/>
          <p:nvPr/>
        </p:nvSpPr>
        <p:spPr>
          <a:xfrm rot="0">
            <a:off x="1581150" y="885825"/>
            <a:ext cx="5563413" cy="1236345"/>
          </a:xfrm>
          <a:prstGeom prst="rect">
            <a:avLst/>
          </a:prstGeom>
        </p:spPr>
        <p:txBody>
          <a:bodyPr anchor="t" rtlCol="false" tIns="0" lIns="0" bIns="0" rIns="0">
            <a:spAutoFit/>
          </a:bodyPr>
          <a:lstStyle/>
          <a:p>
            <a:pPr algn="l">
              <a:lnSpc>
                <a:spcPts val="10080"/>
              </a:lnSpc>
            </a:pPr>
            <a:r>
              <a:rPr lang="en-US" sz="7200">
                <a:solidFill>
                  <a:srgbClr val="000000"/>
                </a:solidFill>
                <a:latin typeface="Alfa Slab One"/>
                <a:ea typeface="Alfa Slab One"/>
                <a:cs typeface="Alfa Slab One"/>
                <a:sym typeface="Alfa Slab One"/>
              </a:rPr>
              <a:t>State Bird</a:t>
            </a:r>
          </a:p>
        </p:txBody>
      </p:sp>
      <p:sp>
        <p:nvSpPr>
          <p:cNvPr name="TextBox 4" id="4"/>
          <p:cNvSpPr txBox="true"/>
          <p:nvPr/>
        </p:nvSpPr>
        <p:spPr>
          <a:xfrm rot="0">
            <a:off x="1581150" y="2743056"/>
            <a:ext cx="7157941" cy="5383530"/>
          </a:xfrm>
          <a:prstGeom prst="rect">
            <a:avLst/>
          </a:prstGeom>
        </p:spPr>
        <p:txBody>
          <a:bodyPr anchor="t" rtlCol="false" tIns="0" lIns="0" bIns="0" rIns="0">
            <a:spAutoFit/>
          </a:bodyPr>
          <a:lstStyle/>
          <a:p>
            <a:pPr algn="l">
              <a:lnSpc>
                <a:spcPts val="2520"/>
              </a:lnSpc>
            </a:pPr>
            <a:r>
              <a:rPr lang="en-US" sz="1800">
                <a:solidFill>
                  <a:srgbClr val="000000"/>
                </a:solidFill>
                <a:latin typeface="Cooper Hewitt"/>
                <a:ea typeface="Cooper Hewitt"/>
                <a:cs typeface="Cooper Hewitt"/>
                <a:sym typeface="Cooper Hewitt"/>
              </a:rPr>
              <a:t>West Virginia public school students and various civic organizations voted to select the state bird of West Virginia. The Northern Red Cardinal (Cardinalis cardinalis) won by more than 11,000 votes. </a:t>
            </a:r>
          </a:p>
          <a:p>
            <a:pPr algn="l">
              <a:lnSpc>
                <a:spcPts val="2520"/>
              </a:lnSpc>
            </a:pPr>
          </a:p>
          <a:p>
            <a:pPr algn="l">
              <a:lnSpc>
                <a:spcPts val="2520"/>
              </a:lnSpc>
            </a:pPr>
            <a:r>
              <a:rPr lang="en-US" sz="1800">
                <a:solidFill>
                  <a:srgbClr val="000000"/>
                </a:solidFill>
                <a:latin typeface="Cooper Hewitt"/>
                <a:ea typeface="Cooper Hewitt"/>
                <a:cs typeface="Cooper Hewitt"/>
                <a:sym typeface="Cooper Hewitt"/>
              </a:rPr>
              <a:t>It was chosen for the male's brilliant red coloration and crest and the lovely, although more subtle colors of the female, its statewide distribution, the beautiful, cheery song heard from early spring into summer, and its propensity to live near our dwellings and visit backyard bird feeders.</a:t>
            </a:r>
          </a:p>
          <a:p>
            <a:pPr algn="l">
              <a:lnSpc>
                <a:spcPts val="2520"/>
              </a:lnSpc>
            </a:pPr>
          </a:p>
          <a:p>
            <a:pPr algn="l">
              <a:lnSpc>
                <a:spcPts val="2520"/>
              </a:lnSpc>
            </a:pPr>
            <a:r>
              <a:rPr lang="en-US" sz="1800">
                <a:solidFill>
                  <a:srgbClr val="000000"/>
                </a:solidFill>
                <a:latin typeface="Cooper Hewitt"/>
                <a:ea typeface="Cooper Hewitt"/>
                <a:cs typeface="Cooper Hewitt"/>
                <a:sym typeface="Cooper Hewitt"/>
              </a:rPr>
              <a:t>The West Virginia Legislature officially adopted the ca</a:t>
            </a:r>
            <a:r>
              <a:rPr lang="en-US" sz="1800" u="none">
                <a:solidFill>
                  <a:srgbClr val="000000"/>
                </a:solidFill>
                <a:latin typeface="Cooper Hewitt"/>
                <a:ea typeface="Cooper Hewitt"/>
                <a:cs typeface="Cooper Hewitt"/>
                <a:sym typeface="Cooper Hewitt"/>
              </a:rPr>
              <a:t>rdinal </a:t>
            </a:r>
            <a:r>
              <a:rPr lang="en-US" sz="1800">
                <a:solidFill>
                  <a:srgbClr val="000000"/>
                </a:solidFill>
                <a:latin typeface="Cooper Hewitt"/>
                <a:ea typeface="Cooper Hewitt"/>
                <a:cs typeface="Cooper Hewitt"/>
                <a:sym typeface="Cooper Hewitt"/>
              </a:rPr>
              <a:t>a</a:t>
            </a:r>
            <a:r>
              <a:rPr lang="en-US" sz="1800" u="none">
                <a:solidFill>
                  <a:srgbClr val="000000"/>
                </a:solidFill>
                <a:latin typeface="Cooper Hewitt"/>
                <a:ea typeface="Cooper Hewitt"/>
                <a:cs typeface="Cooper Hewitt"/>
                <a:sym typeface="Cooper Hewitt"/>
              </a:rPr>
              <a:t>s</a:t>
            </a:r>
            <a:r>
              <a:rPr lang="en-US" sz="1800">
                <a:solidFill>
                  <a:srgbClr val="000000"/>
                </a:solidFill>
                <a:latin typeface="Cooper Hewitt"/>
                <a:ea typeface="Cooper Hewitt"/>
                <a:cs typeface="Cooper Hewitt"/>
                <a:sym typeface="Cooper Hewitt"/>
              </a:rPr>
              <a:t> the state bird on March 7, 1949.</a:t>
            </a:r>
          </a:p>
          <a:p>
            <a:pPr algn="l">
              <a:lnSpc>
                <a:spcPts val="2520"/>
              </a:lnSpc>
            </a:pPr>
          </a:p>
          <a:p>
            <a:pPr algn="l">
              <a:lnSpc>
                <a:spcPts val="2520"/>
              </a:lnSpc>
              <a:spcBef>
                <a:spcPct val="0"/>
              </a:spcBef>
            </a:pPr>
            <a:r>
              <a:rPr lang="en-US" sz="1800">
                <a:solidFill>
                  <a:srgbClr val="000000"/>
                </a:solidFill>
                <a:latin typeface="Cooper Hewitt"/>
                <a:ea typeface="Cooper Hewitt"/>
                <a:cs typeface="Cooper Hewitt"/>
                <a:sym typeface="Cooper Hewitt"/>
              </a:rPr>
              <a:t>The Northern Red Cardinal eat insets, fruit, and seeds. It builds its nest of twigs, vines, leaves, and grass near the ground, in shrubs, or small trees. The female lays 2 to 5 eggs and sits on them for 12 to 13 days. The hatchlings leave the nest after 10 to 11 days. </a:t>
            </a:r>
          </a:p>
        </p:txBody>
      </p:sp>
      <p:sp>
        <p:nvSpPr>
          <p:cNvPr name="TextBox 5" id="5"/>
          <p:cNvSpPr txBox="true"/>
          <p:nvPr/>
        </p:nvSpPr>
        <p:spPr>
          <a:xfrm rot="0">
            <a:off x="9440168" y="6829281"/>
            <a:ext cx="7157941" cy="1297305"/>
          </a:xfrm>
          <a:prstGeom prst="rect">
            <a:avLst/>
          </a:prstGeom>
        </p:spPr>
        <p:txBody>
          <a:bodyPr anchor="t" rtlCol="false" tIns="0" lIns="0" bIns="0" rIns="0">
            <a:spAutoFit/>
          </a:bodyPr>
          <a:lstStyle/>
          <a:p>
            <a:pPr algn="l">
              <a:lnSpc>
                <a:spcPts val="2520"/>
              </a:lnSpc>
              <a:spcBef>
                <a:spcPct val="0"/>
              </a:spcBef>
            </a:pPr>
            <a:r>
              <a:rPr lang="en-US" sz="1800">
                <a:solidFill>
                  <a:srgbClr val="000000"/>
                </a:solidFill>
                <a:latin typeface="Cooper Hewitt"/>
                <a:ea typeface="Cooper Hewitt"/>
                <a:cs typeface="Cooper Hewitt"/>
                <a:sym typeface="Cooper Hewitt"/>
              </a:rPr>
              <a:t>FUN FACT:  Only male cardinals feature the iconic rich, scarlet plumage and black mask around their beaks. Female and young cardinals are less brilliantly colored, though you can still spot tinges of the distinctive red coloring male cardinals are known for.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DAGxGyIFvCg</dc:identifier>
  <dcterms:modified xsi:type="dcterms:W3CDTF">2011-08-01T06:04:30Z</dcterms:modified>
  <cp:revision>1</cp:revision>
  <dc:title>West Virginia State Symbols</dc:title>
</cp:coreProperties>
</file>